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  <p:sldId id="270" r:id="rId15"/>
    <p:sldId id="271" r:id="rId16"/>
    <p:sldId id="272" r:id="rId17"/>
    <p:sldId id="273" r:id="rId18"/>
    <p:sldId id="274" r:id="rId19"/>
    <p:sldId id="26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743200"/>
            <a:ext cx="6781800" cy="3200400"/>
          </a:xfrm>
        </p:spPr>
        <p:txBody>
          <a:bodyPr>
            <a:noAutofit/>
          </a:bodyPr>
          <a:lstStyle/>
          <a:p>
            <a:r>
              <a:rPr lang="ar-EG" sz="60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تك التغطية والترسيب</a:t>
            </a:r>
            <a: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r-EG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Times New Roman" pitchFamily="18" charset="0"/>
                <a:cs typeface="Times New Roman" pitchFamily="18" charset="0"/>
              </a:rPr>
              <a:t>(المحاضرة السابعة)</a:t>
            </a:r>
          </a:p>
          <a:p>
            <a:pPr rtl="1"/>
            <a:r>
              <a:rPr lang="ar-EG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الفرقة الثانية</a:t>
            </a:r>
            <a:r>
              <a:rPr lang="ar-EG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(قسم المنتجات المعدنية </a:t>
            </a:r>
            <a:r>
              <a:rPr lang="ar-EG" sz="2400" b="1" dirty="0" smtClean="0">
                <a:solidFill>
                  <a:schemeClr val="bg2"/>
                </a:solidFill>
              </a:rPr>
              <a:t>والحلي</a:t>
            </a:r>
            <a:r>
              <a:rPr lang="ar-EG" sz="2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)</a:t>
            </a:r>
          </a:p>
          <a:p>
            <a:r>
              <a:rPr lang="ar-EG" sz="44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أ.م.د/ محمد العوامي محمد</a:t>
            </a:r>
          </a:p>
          <a:p>
            <a:endParaRPr lang="ar-EG" sz="4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03331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 u="sng" dirty="0" smtClean="0">
                <a:solidFill>
                  <a:srgbClr val="FFC000"/>
                </a:solidFill>
              </a:rPr>
              <a:t>محاليل الطلاء الكهربي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0" y="1600200"/>
            <a:ext cx="51816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r" rtl="1"/>
            <a:r>
              <a:rPr lang="ar-SA" b="1" u="sng" dirty="0" smtClean="0"/>
              <a:t>الطلاء بالنحاس  </a:t>
            </a:r>
            <a:r>
              <a:rPr lang="en-US" b="1" u="sng" dirty="0" smtClean="0"/>
              <a:t>Copper Plating </a:t>
            </a:r>
            <a:endParaRPr lang="ar-EG" b="1" u="sng" dirty="0" smtClean="0"/>
          </a:p>
          <a:p>
            <a:pPr algn="r" rtl="1"/>
            <a:r>
              <a:rPr lang="ar-SA" dirty="0" smtClean="0"/>
              <a:t>ان الاهمية الكبرى للطلاء بالنحاس أنه يستخدم كطبقة أولية في معالجة كثير من المعادن مثل الالومنيوم والانتيمون والرصاص والحديد وسبائكه.........الخ.</a:t>
            </a:r>
            <a:endParaRPr lang="en-US" dirty="0" smtClean="0"/>
          </a:p>
          <a:p>
            <a:pPr algn="r" rtl="1"/>
            <a:r>
              <a:rPr lang="ar-SA" dirty="0" smtClean="0"/>
              <a:t>النحاس مستخدم على نطاق واسع في  عمليات التشكيل بالترسيب لأنه فلز رخيص ويمكن به عمل تطبيقات عديدة. </a:t>
            </a:r>
            <a:endParaRPr lang="en-US" dirty="0" smtClean="0"/>
          </a:p>
          <a:p>
            <a:pPr algn="r" rtl="1"/>
            <a:r>
              <a:rPr lang="ar-SA" u="sng" dirty="0" smtClean="0"/>
              <a:t>محاليل الطلاء بالنحاس</a:t>
            </a:r>
            <a:endParaRPr lang="en-US" dirty="0" smtClean="0"/>
          </a:p>
          <a:p>
            <a:pPr algn="r" rtl="1"/>
            <a:r>
              <a:rPr lang="ar-SA" dirty="0" smtClean="0"/>
              <a:t>هناك محاليل عديدة للطلاء بالنحاس منها:-</a:t>
            </a:r>
            <a:endParaRPr lang="en-US" dirty="0" smtClean="0"/>
          </a:p>
          <a:p>
            <a:pPr lvl="0" algn="r" rtl="1"/>
            <a:r>
              <a:rPr lang="ar-SA" dirty="0" smtClean="0"/>
              <a:t>المحلول الحمضي (الكبريتات)</a:t>
            </a:r>
            <a:endParaRPr lang="en-US" dirty="0" smtClean="0"/>
          </a:p>
          <a:p>
            <a:pPr algn="r" rtl="1"/>
            <a:endParaRPr lang="en-US" dirty="0"/>
          </a:p>
        </p:txBody>
      </p:sp>
      <p:pic>
        <p:nvPicPr>
          <p:cNvPr id="5122" name="Picture 2" descr="Copper Electroplating Services | AMS 2418 | INCERTE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308771">
            <a:off x="750681" y="3268810"/>
            <a:ext cx="2857500" cy="21431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r" rtl="1">
              <a:buNone/>
            </a:pPr>
            <a:r>
              <a:rPr lang="ar-EG" sz="4600" b="1" u="sng" dirty="0" smtClean="0"/>
              <a:t>1</a:t>
            </a:r>
            <a:r>
              <a:rPr lang="ar-SA" sz="4600" b="1" u="sng" dirty="0" smtClean="0"/>
              <a:t>- </a:t>
            </a:r>
            <a:r>
              <a:rPr lang="ar-EG" sz="4600" b="1" u="sng" dirty="0" smtClean="0"/>
              <a:t>المحلول الحمضي (</a:t>
            </a:r>
            <a:r>
              <a:rPr lang="ar-SA" sz="4600" b="1" u="sng" dirty="0" smtClean="0"/>
              <a:t> الكبريتات</a:t>
            </a:r>
            <a:r>
              <a:rPr lang="ar-EG" sz="4600" b="1" u="sng" dirty="0" smtClean="0"/>
              <a:t>)</a:t>
            </a:r>
            <a:r>
              <a:rPr lang="ar-SA" sz="4600" b="1" u="sng" dirty="0" smtClean="0"/>
              <a:t> :-</a:t>
            </a:r>
            <a:endParaRPr lang="en-US" sz="4600" b="1" u="sng" dirty="0" smtClean="0"/>
          </a:p>
          <a:p>
            <a:pPr algn="r" rtl="1">
              <a:buNone/>
            </a:pPr>
            <a:r>
              <a:rPr lang="ar-SA" dirty="0" smtClean="0"/>
              <a:t>- كبريتات النحاس           ( </a:t>
            </a:r>
            <a:r>
              <a:rPr lang="en-US" b="1" dirty="0" smtClean="0"/>
              <a:t>Cu So</a:t>
            </a:r>
            <a:r>
              <a:rPr lang="en-US" b="1" baseline="-25000" dirty="0" smtClean="0"/>
              <a:t>4</a:t>
            </a:r>
            <a:r>
              <a:rPr lang="ar-SA" dirty="0" smtClean="0"/>
              <a:t> ) 	 225- 240 جرام / لتر 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- حمض الكبريتيك           ( </a:t>
            </a:r>
            <a:r>
              <a:rPr lang="en-US" b="1" dirty="0" smtClean="0"/>
              <a:t>H</a:t>
            </a:r>
            <a:r>
              <a:rPr lang="en-US" b="1" baseline="-25000" dirty="0" smtClean="0"/>
              <a:t>2</a:t>
            </a:r>
            <a:r>
              <a:rPr lang="en-US" b="1" dirty="0" smtClean="0"/>
              <a:t>So</a:t>
            </a:r>
            <a:r>
              <a:rPr lang="en-US" b="1" baseline="-25000" dirty="0" smtClean="0"/>
              <a:t>4</a:t>
            </a:r>
            <a:r>
              <a:rPr lang="ar-SA" dirty="0" smtClean="0"/>
              <a:t> )	  25 </a:t>
            </a:r>
            <a:r>
              <a:rPr lang="en-US" b="1" dirty="0" smtClean="0"/>
              <a:t>–</a:t>
            </a:r>
            <a:r>
              <a:rPr lang="ar-SA" dirty="0" smtClean="0"/>
              <a:t> 40 مللي / لتر 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- الحرارة                </a:t>
            </a:r>
            <a:r>
              <a:rPr lang="ar-EG" dirty="0" smtClean="0"/>
              <a:t>           </a:t>
            </a:r>
            <a:r>
              <a:rPr lang="ar-SA" dirty="0" smtClean="0"/>
              <a:t>درجة حرارة الغرفة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- كثافة التيار              </a:t>
            </a:r>
            <a:r>
              <a:rPr lang="ar-EG" dirty="0" smtClean="0"/>
              <a:t>     </a:t>
            </a:r>
            <a:r>
              <a:rPr lang="ar-SA" dirty="0" smtClean="0"/>
              <a:t> من   3 إلى 15 أمبير / ديسيمتر</a:t>
            </a:r>
            <a:r>
              <a:rPr lang="ar-SA" b="1" dirty="0" smtClean="0"/>
              <a:t>2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 </a:t>
            </a:r>
            <a:endParaRPr lang="en-US" dirty="0" smtClean="0"/>
          </a:p>
          <a:p>
            <a:pPr algn="r" rtl="1">
              <a:buNone/>
            </a:pPr>
            <a:r>
              <a:rPr lang="ar-SA" u="sng" dirty="0" smtClean="0"/>
              <a:t>عوامل البراقة ( اللمعان )</a:t>
            </a:r>
            <a:r>
              <a:rPr lang="ar-SA" dirty="0" smtClean="0"/>
              <a:t> </a:t>
            </a:r>
            <a:r>
              <a:rPr lang="en-US" b="1" dirty="0" smtClean="0"/>
              <a:t> Brightening Agents 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أ- بإضافة اليوريا المكبرتة  </a:t>
            </a:r>
            <a:r>
              <a:rPr lang="en-US" b="1" dirty="0" smtClean="0"/>
              <a:t> (</a:t>
            </a:r>
            <a:r>
              <a:rPr lang="en-US" b="1" dirty="0" err="1" smtClean="0"/>
              <a:t>Thiourea</a:t>
            </a:r>
            <a:r>
              <a:rPr lang="en-US" b="1" dirty="0" smtClean="0"/>
              <a:t>) </a:t>
            </a:r>
            <a:r>
              <a:rPr lang="ar-SA" dirty="0" smtClean="0"/>
              <a:t>تنتج مترسبات لامعة من حمام الكبريتات وذلك بإضافة من 0.002الى0.005 جرام /لتر 0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ب- إضافات حمض السلفونيك </a:t>
            </a:r>
            <a:r>
              <a:rPr lang="en-US" b="1" dirty="0" err="1" smtClean="0"/>
              <a:t>SulfonicAcid</a:t>
            </a:r>
            <a:r>
              <a:rPr lang="ar-SA" dirty="0" smtClean="0"/>
              <a:t> وثلاثي بنزوات الأمين </a:t>
            </a:r>
            <a:r>
              <a:rPr lang="en-US" b="1" dirty="0" err="1" smtClean="0"/>
              <a:t>Tribenzylamine</a:t>
            </a:r>
            <a:r>
              <a:rPr lang="ar-SA" dirty="0" smtClean="0"/>
              <a:t>والد كسترين </a:t>
            </a:r>
            <a:r>
              <a:rPr lang="en-US" b="1" dirty="0" smtClean="0"/>
              <a:t>Dextrin </a:t>
            </a:r>
            <a:r>
              <a:rPr lang="ar-SA" dirty="0" smtClean="0"/>
              <a:t> والمـولاس وإضافات عضوية أخرى كـل هـذه الإضافـات تستخدم لزيـادة البراقة ( اللمعة)</a:t>
            </a:r>
            <a:r>
              <a:rPr lang="ar-SA" b="1" dirty="0" smtClean="0"/>
              <a:t> </a:t>
            </a:r>
            <a:r>
              <a:rPr lang="ar-EG" b="1" dirty="0" smtClean="0"/>
              <a:t>.</a:t>
            </a:r>
            <a:r>
              <a:rPr lang="ar-SA" b="1" dirty="0" smtClean="0"/>
              <a:t> 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838200"/>
            <a:ext cx="5791200" cy="5287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ar-SA" b="1" u="sng" dirty="0" smtClean="0"/>
              <a:t>2-المحلول القلوي (السيانيدي)</a:t>
            </a:r>
            <a:endParaRPr lang="en-US" b="1" u="sng" dirty="0" smtClean="0"/>
          </a:p>
          <a:p>
            <a:pPr algn="r" rtl="1">
              <a:buNone/>
            </a:pPr>
            <a:r>
              <a:rPr lang="ar-EG" dirty="0" smtClean="0"/>
              <a:t>الطلاء بالنحاس في المحلول ال</a:t>
            </a:r>
            <a:r>
              <a:rPr lang="ar-SA" dirty="0" smtClean="0"/>
              <a:t>اتي:</a:t>
            </a:r>
            <a:endParaRPr lang="en-US" dirty="0" smtClean="0"/>
          </a:p>
          <a:p>
            <a:pPr algn="r" rtl="1">
              <a:buNone/>
            </a:pPr>
            <a:r>
              <a:rPr lang="ar-EG" dirty="0" smtClean="0"/>
              <a:t>   </a:t>
            </a:r>
            <a:r>
              <a:rPr lang="ar-EG" sz="2800" dirty="0" smtClean="0"/>
              <a:t>ـ سيانيد صوديوم                     45 جرام / لتر </a:t>
            </a:r>
            <a:endParaRPr lang="en-US" sz="2800" dirty="0" smtClean="0"/>
          </a:p>
          <a:p>
            <a:pPr algn="r" rtl="1">
              <a:buNone/>
            </a:pPr>
            <a:r>
              <a:rPr lang="ar-SA" sz="2800" dirty="0" smtClean="0"/>
              <a:t> </a:t>
            </a:r>
            <a:r>
              <a:rPr lang="ar-EG" sz="2800" dirty="0" smtClean="0"/>
              <a:t>   ـ سيانيد نحاس                       40 جرام / لتر </a:t>
            </a:r>
            <a:endParaRPr lang="en-US" sz="2800" dirty="0" smtClean="0"/>
          </a:p>
          <a:p>
            <a:pPr algn="r" rtl="1">
              <a:buNone/>
            </a:pPr>
            <a:r>
              <a:rPr lang="ar-SA" sz="2800" dirty="0" smtClean="0"/>
              <a:t>   </a:t>
            </a:r>
            <a:r>
              <a:rPr lang="ar-EG" sz="2800" dirty="0" smtClean="0"/>
              <a:t>  ـ ملح روشيل</a:t>
            </a:r>
            <a:r>
              <a:rPr lang="ar-SA" sz="2800" dirty="0" smtClean="0"/>
              <a:t>(طرطرات الصوديوم والبوتاسيوم)</a:t>
            </a:r>
            <a:r>
              <a:rPr lang="ar-EG" sz="2800" dirty="0" smtClean="0"/>
              <a:t>   0 6 جرام / لتر </a:t>
            </a:r>
          </a:p>
          <a:p>
            <a:pPr algn="r" rtl="1">
              <a:buNone/>
            </a:pPr>
            <a:r>
              <a:rPr lang="ar-SA" sz="2800" dirty="0" smtClean="0"/>
              <a:t> -</a:t>
            </a:r>
            <a:r>
              <a:rPr lang="ar-EG" sz="2800" dirty="0" smtClean="0"/>
              <a:t> كربونات صوديوم               30 جرام / لتر</a:t>
            </a:r>
            <a:endParaRPr lang="en-US" sz="2800" dirty="0" smtClean="0"/>
          </a:p>
          <a:p>
            <a:pPr algn="r" rtl="1">
              <a:buNone/>
            </a:pPr>
            <a:r>
              <a:rPr lang="ar-EG" sz="2800" dirty="0" smtClean="0"/>
              <a:t>    ـ درجة الحرارة                     من35 إلى 45 درجة مئوية </a:t>
            </a:r>
            <a:endParaRPr lang="en-US" sz="2800" dirty="0" smtClean="0"/>
          </a:p>
          <a:p>
            <a:pPr algn="r" rtl="1">
              <a:buNone/>
            </a:pPr>
            <a:r>
              <a:rPr lang="ar-EG" sz="2800" dirty="0" smtClean="0"/>
              <a:t>    ـ كثافة التيار                        2.4 أمبير / ديسيمتر</a:t>
            </a:r>
            <a:r>
              <a:rPr lang="ar-SA" sz="2800" b="1" dirty="0" smtClean="0"/>
              <a:t>2</a:t>
            </a:r>
            <a:r>
              <a:rPr lang="ar-SA" sz="2800" dirty="0" smtClean="0"/>
              <a:t> </a:t>
            </a:r>
            <a:endParaRPr lang="en-US" sz="2800" dirty="0" smtClean="0"/>
          </a:p>
          <a:p>
            <a:pPr algn="r" rtl="1">
              <a:buNone/>
            </a:pPr>
            <a:r>
              <a:rPr lang="ar-SA" sz="2800" dirty="0" smtClean="0"/>
              <a:t>   </a:t>
            </a:r>
            <a:r>
              <a:rPr lang="ar-EG" sz="2800" dirty="0" smtClean="0"/>
              <a:t> ـ</a:t>
            </a:r>
            <a:r>
              <a:rPr lang="ar-SA" sz="2800" dirty="0" smtClean="0"/>
              <a:t> درجة الحامضية                    من 10.2الى10.5</a:t>
            </a:r>
            <a:endParaRPr lang="en-US" sz="2800" dirty="0" smtClean="0"/>
          </a:p>
          <a:p>
            <a:pPr algn="r" rtl="1">
              <a:buNone/>
            </a:pPr>
            <a:r>
              <a:rPr lang="ar-SA" sz="2800" dirty="0" smtClean="0"/>
              <a:t> ويستخدم هذا المحلول كطبقة أولية عند طلاء كثير من المعادن.</a:t>
            </a:r>
            <a:endParaRPr lang="en-US" sz="2800" dirty="0" smtClean="0"/>
          </a:p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 rot="17302096">
            <a:off x="-49196" y="2865793"/>
            <a:ext cx="3733800" cy="25908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3074" name="AutoShape 2" descr="Copper Plating - View Specifications &amp; Details of Copper Plate by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sp>
        <p:nvSpPr>
          <p:cNvPr id="3076" name="AutoShape 4" descr="Copper Plating - View Specifications &amp; Details of Copper Plate by ...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077" name="Picture 5" descr="C:\Users\awamy\Desktop\copper-plating-500x5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342469">
            <a:off x="247505" y="2992847"/>
            <a:ext cx="3097716" cy="2247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533400"/>
            <a:ext cx="4876800" cy="11430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1" algn="ctr" rtl="1">
              <a:spcBef>
                <a:spcPct val="0"/>
              </a:spcBef>
            </a:pPr>
            <a:r>
              <a:rPr lang="ar-SA" sz="3600" b="1" u="sng" dirty="0"/>
              <a:t>الطلاء بالنيكل </a:t>
            </a:r>
            <a:r>
              <a:rPr lang="en-US" sz="3600" b="1" u="sng" dirty="0"/>
              <a:t>Nickel Plating</a:t>
            </a:r>
            <a:r>
              <a:rPr lang="en-US" sz="1050" dirty="0"/>
              <a:t/>
            </a:r>
            <a:br>
              <a:rPr lang="en-US" sz="105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905000"/>
            <a:ext cx="5486400" cy="42672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 rtl="1"/>
            <a:r>
              <a:rPr lang="ar-SA" dirty="0" smtClean="0"/>
              <a:t>يعتبر الطلاء بالنيكل أحد أشهر عمليات تشطيب السطح والتي نحصل منها على سطح لامع براق كالمرآه وذو لون أبيض </a:t>
            </a:r>
            <a:endParaRPr lang="en-US" dirty="0" smtClean="0"/>
          </a:p>
          <a:p>
            <a:pPr algn="r" rtl="1"/>
            <a:r>
              <a:rPr lang="ar-SA" dirty="0" smtClean="0"/>
              <a:t> لذلك فهو يستخدم في عديد من التطبيقات أهمها :- </a:t>
            </a:r>
            <a:endParaRPr lang="en-US" dirty="0" smtClean="0"/>
          </a:p>
          <a:p>
            <a:pPr algn="r" rtl="1"/>
            <a:r>
              <a:rPr lang="ar-SA" dirty="0" smtClean="0"/>
              <a:t>1 – التطبيقات الزخرفية </a:t>
            </a:r>
            <a:endParaRPr lang="en-US" dirty="0" smtClean="0"/>
          </a:p>
          <a:p>
            <a:pPr algn="r" rtl="1"/>
            <a:r>
              <a:rPr lang="ar-SA" dirty="0" smtClean="0"/>
              <a:t>2 – التطبيقات الهندسية </a:t>
            </a:r>
            <a:endParaRPr lang="en-US" dirty="0" smtClean="0"/>
          </a:p>
          <a:p>
            <a:pPr algn="r" rtl="1"/>
            <a:r>
              <a:rPr lang="ar-SA" dirty="0" smtClean="0"/>
              <a:t>3 – تطبيقات التشكيل بالترسيب 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 rot="1658787">
            <a:off x="180160" y="3246004"/>
            <a:ext cx="3815237" cy="24878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2050" name="Picture 2" descr="Industrial Electroless Nickel chemistry - Covent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72621">
            <a:off x="537290" y="3461629"/>
            <a:ext cx="3276600" cy="213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57773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ar-SA" dirty="0" smtClean="0"/>
              <a:t>طلاء النيكل للتطبيقات الهندسية عادة ينتج من محاليل طلاء النيكل النقي بدون أي إضافات ومن أهم الخصائص المطلوبة في التطبيقات الهندسية :-</a:t>
            </a:r>
            <a:endParaRPr lang="en-US" sz="1600" dirty="0" smtClean="0"/>
          </a:p>
          <a:p>
            <a:pPr lvl="1" algn="r" rtl="1">
              <a:buNone/>
            </a:pPr>
            <a:r>
              <a:rPr lang="ar-EG" b="1" dirty="0" smtClean="0"/>
              <a:t>-</a:t>
            </a:r>
            <a:r>
              <a:rPr lang="ar-SA" b="1" dirty="0" smtClean="0"/>
              <a:t>مقاومة التآكل </a:t>
            </a:r>
            <a:endParaRPr lang="en-US" sz="1400" b="1" dirty="0" smtClean="0"/>
          </a:p>
          <a:p>
            <a:pPr lvl="1" algn="r" rtl="1">
              <a:buNone/>
            </a:pPr>
            <a:r>
              <a:rPr lang="ar-EG" b="1" dirty="0" smtClean="0"/>
              <a:t>-</a:t>
            </a:r>
            <a:r>
              <a:rPr lang="ar-SA" b="1" dirty="0" smtClean="0"/>
              <a:t>مقاومة الاحتكاك </a:t>
            </a:r>
            <a:endParaRPr lang="en-US" sz="1400" b="1" dirty="0" smtClean="0"/>
          </a:p>
          <a:p>
            <a:pPr lvl="1" algn="r" rtl="1">
              <a:buNone/>
            </a:pPr>
            <a:r>
              <a:rPr lang="ar-EG" b="1" dirty="0" smtClean="0"/>
              <a:t>-</a:t>
            </a:r>
            <a:r>
              <a:rPr lang="ar-SA" b="1" dirty="0" smtClean="0"/>
              <a:t>التماسك </a:t>
            </a:r>
            <a:endParaRPr lang="en-US" sz="1400" b="1" dirty="0" smtClean="0"/>
          </a:p>
          <a:p>
            <a:pPr lvl="1" algn="r" rtl="1">
              <a:buNone/>
            </a:pPr>
            <a:r>
              <a:rPr lang="ar-EG" b="1" dirty="0" smtClean="0"/>
              <a:t>-</a:t>
            </a:r>
            <a:r>
              <a:rPr lang="ar-SA" b="1" dirty="0" smtClean="0"/>
              <a:t>الخواص المغناطيسية </a:t>
            </a:r>
            <a:endParaRPr lang="ar-EG" b="1" dirty="0" smtClean="0"/>
          </a:p>
          <a:p>
            <a:pPr algn="r" rtl="1">
              <a:buNone/>
            </a:pPr>
            <a:r>
              <a:rPr lang="ar-SA" dirty="0" smtClean="0"/>
              <a:t>العملية يستخدم فيها الآنود الذائب لترسيب طبقة نيكل على الكاثود بمرور تيار كهربي مباشر خلال محاليل مائية محتوية على أملاح النيكل .</a:t>
            </a:r>
            <a:endParaRPr lang="en-US" sz="1600" dirty="0" smtClean="0"/>
          </a:p>
          <a:p>
            <a:pPr algn="r" rtl="1">
              <a:buNone/>
            </a:pPr>
            <a:r>
              <a:rPr lang="ar-SA" dirty="0" smtClean="0"/>
              <a:t>توزيع طبقة الطلاء على سطح المنتج</a:t>
            </a:r>
            <a:endParaRPr lang="en-US" sz="1600" dirty="0" smtClean="0"/>
          </a:p>
          <a:p>
            <a:pPr lvl="1" algn="r" rtl="1">
              <a:buNone/>
            </a:pPr>
            <a:endParaRPr lang="en-US" sz="1400" dirty="0" smtClean="0"/>
          </a:p>
          <a:p>
            <a:endParaRPr lang="ar-EG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SA" sz="2800" b="1" u="sng" dirty="0" smtClean="0"/>
              <a:t>العوامل المؤثرة على توزيع معدن الطلاء على سطح المنتج :-</a:t>
            </a:r>
            <a:endParaRPr lang="en-US" sz="2800" dirty="0" smtClean="0"/>
          </a:p>
          <a:p>
            <a:pPr algn="r" rtl="1"/>
            <a:r>
              <a:rPr lang="ar-SA" sz="2800" dirty="0" smtClean="0"/>
              <a:t>أ– توصيلية المحلول </a:t>
            </a:r>
            <a:endParaRPr lang="en-US" sz="2800" dirty="0" smtClean="0"/>
          </a:p>
          <a:p>
            <a:pPr algn="r" rtl="1"/>
            <a:r>
              <a:rPr lang="ar-SA" sz="2800" dirty="0" smtClean="0"/>
              <a:t>ب– تحريك المحلول والأقطاب المختلفة </a:t>
            </a:r>
            <a:endParaRPr lang="en-US" sz="2800" dirty="0" smtClean="0"/>
          </a:p>
          <a:p>
            <a:pPr algn="r" rtl="1"/>
            <a:r>
              <a:rPr lang="ar-SA" sz="2800" dirty="0" smtClean="0"/>
              <a:t>ج– توزيع التيار الكهربي </a:t>
            </a:r>
            <a:endParaRPr lang="en-US" sz="2800" dirty="0" smtClean="0"/>
          </a:p>
          <a:p>
            <a:pPr algn="r" rtl="1"/>
            <a:r>
              <a:rPr lang="ar-SA" sz="2800" dirty="0" smtClean="0"/>
              <a:t>د– شكل الكاثود </a:t>
            </a:r>
            <a:endParaRPr lang="en-US" sz="2800" dirty="0" smtClean="0"/>
          </a:p>
          <a:p>
            <a:pPr algn="r" rtl="1"/>
            <a:r>
              <a:rPr lang="ar-SA" sz="2800" dirty="0" smtClean="0"/>
              <a:t>ه– كفاءة التوصيل للكاثود </a:t>
            </a:r>
            <a:endParaRPr lang="ar-EG" sz="2800" dirty="0" smtClean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r" rtl="1">
              <a:buNone/>
            </a:pPr>
            <a:r>
              <a:rPr lang="ar-SA" sz="4000" b="1" u="sng" dirty="0" smtClean="0"/>
              <a:t>محاليل الطلاء بالنيكل </a:t>
            </a:r>
            <a:endParaRPr lang="en-US" sz="4000" dirty="0" smtClean="0"/>
          </a:p>
          <a:p>
            <a:pPr algn="r" rtl="1">
              <a:buNone/>
            </a:pPr>
            <a:r>
              <a:rPr lang="ar-SA" sz="4000" b="1" dirty="0" smtClean="0"/>
              <a:t>محاليل الطلاء للأغراض الزخرفية " طلاء النيكل اللامع " </a:t>
            </a:r>
            <a:endParaRPr lang="en-US" sz="4000" dirty="0" smtClean="0"/>
          </a:p>
          <a:p>
            <a:pPr algn="r" rtl="1">
              <a:buNone/>
            </a:pPr>
            <a:r>
              <a:rPr lang="ar-SA" sz="4000" dirty="0" smtClean="0"/>
              <a:t>- كبريتات نيكل               225 الى300 جم / لتر </a:t>
            </a:r>
            <a:endParaRPr lang="en-US" sz="4000" dirty="0" smtClean="0"/>
          </a:p>
          <a:p>
            <a:pPr algn="r" rtl="1">
              <a:buNone/>
            </a:pPr>
            <a:r>
              <a:rPr lang="ar-SA" sz="4000" dirty="0" smtClean="0"/>
              <a:t>- كلوريد نيكل                  37 إلى 53 جم / لتر </a:t>
            </a:r>
            <a:endParaRPr lang="en-US" sz="4000" dirty="0" smtClean="0"/>
          </a:p>
          <a:p>
            <a:pPr algn="r" rtl="1">
              <a:buNone/>
            </a:pPr>
            <a:r>
              <a:rPr lang="ar-SA" sz="4000" dirty="0" smtClean="0"/>
              <a:t>- حمض بوريك                30 إلى 45 جم / لتر </a:t>
            </a:r>
            <a:endParaRPr lang="en-US" sz="4000" dirty="0" smtClean="0"/>
          </a:p>
          <a:p>
            <a:pPr algn="r" rtl="1">
              <a:buNone/>
            </a:pPr>
            <a:r>
              <a:rPr lang="ar-SA" sz="4000" dirty="0" smtClean="0"/>
              <a:t>- الحرارة                        44 إلى 66 ْ م </a:t>
            </a:r>
            <a:endParaRPr lang="en-US" sz="4000" dirty="0" smtClean="0"/>
          </a:p>
          <a:p>
            <a:pPr algn="r" rtl="1">
              <a:buNone/>
            </a:pPr>
            <a:r>
              <a:rPr lang="ar-SA" sz="4000" dirty="0" smtClean="0"/>
              <a:t>- التيار                         من 3 إلى 11 أمبير / ديسيمتر مربع </a:t>
            </a:r>
            <a:endParaRPr lang="en-US" sz="4000" dirty="0" smtClean="0"/>
          </a:p>
          <a:p>
            <a:pPr algn="r" rtl="1">
              <a:buNone/>
            </a:pPr>
            <a:r>
              <a:rPr lang="ar-SA" sz="4000" dirty="0" smtClean="0"/>
              <a:t>- الآنود                         نيكل نقى </a:t>
            </a:r>
            <a:endParaRPr lang="en-US" sz="4000" dirty="0" smtClean="0"/>
          </a:p>
          <a:p>
            <a:pPr algn="r" rtl="1">
              <a:buNone/>
            </a:pPr>
            <a:r>
              <a:rPr lang="ar-SA" sz="4000" dirty="0" smtClean="0"/>
              <a:t>- تحريك </a:t>
            </a:r>
            <a:r>
              <a:rPr lang="ar-SA" sz="3400" dirty="0" smtClean="0"/>
              <a:t>المحلول بالهواء أو ميكانيكيا ً</a:t>
            </a:r>
            <a:endParaRPr lang="ar-EG" sz="3400" dirty="0" smtClean="0"/>
          </a:p>
          <a:p>
            <a:pPr algn="r" rtl="1"/>
            <a:endParaRPr lang="en-US" dirty="0" smtClean="0"/>
          </a:p>
          <a:p>
            <a:pPr algn="r" rtl="1">
              <a:buNone/>
            </a:pPr>
            <a:r>
              <a:rPr lang="ar-SA" dirty="0" smtClean="0"/>
              <a:t> </a:t>
            </a:r>
            <a:endParaRPr lang="ar-EG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r" rtl="1">
              <a:buNone/>
            </a:pPr>
            <a:endParaRPr lang="en-US" dirty="0" smtClean="0"/>
          </a:p>
          <a:p>
            <a:pPr algn="r" rtl="1">
              <a:buNone/>
            </a:pPr>
            <a:r>
              <a:rPr lang="ar-SA" sz="5000" b="1" dirty="0" smtClean="0"/>
              <a:t>المحلول الثاني ( السلفاميت )</a:t>
            </a:r>
            <a:endParaRPr lang="en-US" sz="5000" dirty="0" smtClean="0"/>
          </a:p>
          <a:p>
            <a:pPr lvl="0" algn="r" rtl="1">
              <a:buNone/>
            </a:pPr>
            <a:r>
              <a:rPr lang="ar-SA" sz="5000" dirty="0" smtClean="0"/>
              <a:t>سلفاميت نيكل           من 315   إلى 450 جم / لتر </a:t>
            </a:r>
            <a:endParaRPr lang="en-US" sz="5000" dirty="0" smtClean="0"/>
          </a:p>
          <a:p>
            <a:pPr algn="r" rtl="1">
              <a:buNone/>
            </a:pPr>
            <a:r>
              <a:rPr lang="ar-SA" sz="5000" dirty="0" smtClean="0"/>
              <a:t>    -  كلوريد نيكل                22 جم / لتر </a:t>
            </a:r>
            <a:endParaRPr lang="en-US" sz="5000" dirty="0" smtClean="0"/>
          </a:p>
          <a:p>
            <a:pPr algn="r" rtl="1">
              <a:buNone/>
            </a:pPr>
            <a:r>
              <a:rPr lang="ar-SA" sz="5000" dirty="0" smtClean="0"/>
              <a:t>    -  حمض بوريك            30 إلى 45 جم / لتر </a:t>
            </a:r>
            <a:endParaRPr lang="en-US" sz="5000" dirty="0" smtClean="0"/>
          </a:p>
          <a:p>
            <a:pPr algn="r" rtl="1">
              <a:buNone/>
            </a:pPr>
            <a:r>
              <a:rPr lang="ar-SA" sz="5000" dirty="0" smtClean="0"/>
              <a:t>    -  الحرارة                 من 32 إلى 60 ْ م </a:t>
            </a:r>
            <a:endParaRPr lang="en-US" sz="5000" dirty="0" smtClean="0"/>
          </a:p>
          <a:p>
            <a:pPr algn="r" rtl="1">
              <a:buNone/>
            </a:pPr>
            <a:r>
              <a:rPr lang="ar-SA" sz="5000" dirty="0" smtClean="0"/>
              <a:t>    -  التيار                    من 5 إلى 32 أمبير / ديسيمتر مربع </a:t>
            </a:r>
            <a:endParaRPr lang="en-US" sz="5000" dirty="0" smtClean="0"/>
          </a:p>
          <a:p>
            <a:pPr algn="r" rtl="1">
              <a:buNone/>
            </a:pPr>
            <a:r>
              <a:rPr lang="ar-SA" sz="5000" dirty="0" smtClean="0"/>
              <a:t>    - الآنود                             نيكل </a:t>
            </a:r>
            <a:endParaRPr lang="en-US" sz="5000" dirty="0" smtClean="0"/>
          </a:p>
          <a:p>
            <a:pPr algn="r" rtl="1">
              <a:buNone/>
            </a:pPr>
            <a:r>
              <a:rPr lang="ar-SA" sz="5000" dirty="0" smtClean="0"/>
              <a:t>    - التحريك بالهواء أو ميكانيكياً </a:t>
            </a:r>
            <a:endParaRPr lang="en-US" sz="5000" dirty="0" smtClean="0"/>
          </a:p>
          <a:p>
            <a:pPr algn="r" rtl="1"/>
            <a:endParaRPr lang="en-US" dirty="0" smtClean="0"/>
          </a:p>
          <a:p>
            <a:pPr algn="r" rtl="1"/>
            <a:endParaRPr lang="ar-EG" dirty="0" smtClean="0"/>
          </a:p>
          <a:p>
            <a:endParaRPr lang="ar-EG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r" rtl="1">
              <a:buNone/>
            </a:pPr>
            <a:r>
              <a:rPr lang="ar-SA" b="1" u="sng" dirty="0" smtClean="0"/>
              <a:t>حيث أن </a:t>
            </a:r>
            <a:endParaRPr lang="en-US" b="1" u="sng" dirty="0" smtClean="0"/>
          </a:p>
          <a:p>
            <a:pPr algn="r" rtl="1">
              <a:buNone/>
            </a:pPr>
            <a:r>
              <a:rPr lang="ar-SA" dirty="0" smtClean="0"/>
              <a:t>- كبريتات النيكل أو سلفاميت نيكل هي المصدر الرئيسي لأيونات النيكل في المحلول 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- وكلوريد النيكل يحسن من ذوبان الآنود في المحلول ويزيد من توصيلية محلول الطلاء .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- حمض البوريك يساعد في نعومة طبقة الطلاء ويجعلها أكثر لدونة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- كذلك يمكن استخدام بعض العوامل المضادة للنقر لاختزال النقر الذي يمكن أن يحدث من تصاعد فقاعات الهيدروجين أثناء عملية الطلاء .</a:t>
            </a:r>
            <a:endParaRPr lang="en-US" dirty="0" smtClean="0"/>
          </a:p>
          <a:p>
            <a:endParaRPr lang="ar-EG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971800"/>
            <a:ext cx="8229600" cy="2514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ar-EG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والى لقاء آخر في المحاضرة القادمة ان شاء الله</a:t>
            </a:r>
          </a:p>
          <a:p>
            <a:pPr algn="ctr">
              <a:buNone/>
            </a:pPr>
            <a:endParaRPr lang="ar-EG" b="1" u="sng" dirty="0" smtClean="0">
              <a:solidFill>
                <a:srgbClr val="0070C0"/>
              </a:solidFill>
              <a:latin typeface="Andalus" pitchFamily="18" charset="-78"/>
              <a:cs typeface="Andalus" pitchFamily="18" charset="-78"/>
            </a:endParaRPr>
          </a:p>
          <a:p>
            <a:pPr algn="ctr">
              <a:buNone/>
            </a:pPr>
            <a:r>
              <a:rPr lang="ar-EG" b="1" u="sng" dirty="0" smtClean="0">
                <a:solidFill>
                  <a:srgbClr val="0070C0"/>
                </a:solidFill>
                <a:latin typeface="Andalus" pitchFamily="18" charset="-78"/>
                <a:cs typeface="Andalus" pitchFamily="18" charset="-78"/>
              </a:rPr>
              <a:t>والسلام عليكم ورحمة الله</a:t>
            </a:r>
          </a:p>
          <a:p>
            <a:endParaRPr lang="ar-EG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6934200" cy="1143000"/>
          </a:xfrm>
        </p:spPr>
        <p:txBody>
          <a:bodyPr>
            <a:noAutofit/>
          </a:bodyPr>
          <a:lstStyle/>
          <a:p>
            <a:r>
              <a:rPr lang="ar-EG" sz="3600" b="1" u="sng" dirty="0" smtClean="0">
                <a:solidFill>
                  <a:srgbClr val="FFC000"/>
                </a:solidFill>
              </a:rPr>
              <a:t>تابع </a:t>
            </a:r>
            <a:r>
              <a:rPr lang="ar-SA" sz="3600" b="1" u="sng" dirty="0" smtClean="0">
                <a:solidFill>
                  <a:srgbClr val="FFC000"/>
                </a:solidFill>
              </a:rPr>
              <a:t>عوامل التحكم في عمليات الترسيب الكهربي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ar-EG" b="1" u="sng" dirty="0" smtClean="0"/>
              <a:t>5</a:t>
            </a:r>
            <a:r>
              <a:rPr lang="ar-SA" b="1" u="sng" dirty="0" smtClean="0"/>
              <a:t>- درجة الحرارة</a:t>
            </a:r>
            <a:r>
              <a:rPr lang="ar-SA" b="1" dirty="0" smtClean="0"/>
              <a:t> </a:t>
            </a:r>
            <a:r>
              <a:rPr lang="ar-EG" b="1" dirty="0" smtClean="0"/>
              <a:t>  </a:t>
            </a:r>
            <a:r>
              <a:rPr lang="en-US" b="1" dirty="0" smtClean="0"/>
              <a:t>temperature</a:t>
            </a:r>
            <a:endParaRPr lang="ar-EG" b="1" dirty="0" smtClean="0"/>
          </a:p>
          <a:p>
            <a:pPr algn="r" rtl="1">
              <a:buNone/>
            </a:pPr>
            <a:r>
              <a:rPr lang="ar-SA" dirty="0" smtClean="0"/>
              <a:t>التحكم في درجة الحرارة هام جداً في كل عمليات الطلاء تقريباً وكل محلول طلاء لـه حدود لدرجات الحرارة والتي نحصل من خلالها على النتائج المرجوة  .</a:t>
            </a:r>
            <a:endParaRPr lang="ar-EG" dirty="0" smtClean="0"/>
          </a:p>
          <a:p>
            <a:pPr algn="r" rtl="1">
              <a:buNone/>
            </a:pPr>
            <a:r>
              <a:rPr lang="ar-SA" dirty="0" smtClean="0"/>
              <a:t>وت</a:t>
            </a:r>
            <a:r>
              <a:rPr lang="ar-EG" dirty="0" smtClean="0"/>
              <a:t>ؤثر</a:t>
            </a:r>
            <a:r>
              <a:rPr lang="ar-SA" dirty="0" smtClean="0"/>
              <a:t> درجة الحرارة على المحلول من حيث</a:t>
            </a:r>
            <a:r>
              <a:rPr lang="ar-EG" dirty="0" smtClean="0"/>
              <a:t> عدة عناصر</a:t>
            </a:r>
            <a:r>
              <a:rPr lang="ar-SA" dirty="0" smtClean="0"/>
              <a:t>:-</a:t>
            </a:r>
            <a:endParaRPr lang="en-US" dirty="0" smtClean="0"/>
          </a:p>
          <a:p>
            <a:pPr algn="r" rtl="1"/>
            <a:r>
              <a:rPr lang="ar-SA" dirty="0" smtClean="0"/>
              <a:t> التوصيلية </a:t>
            </a:r>
            <a:r>
              <a:rPr lang="en-US" dirty="0" smtClean="0"/>
              <a:t>–</a:t>
            </a:r>
            <a:r>
              <a:rPr lang="ar-SA" dirty="0" smtClean="0"/>
              <a:t>فاعلية التيار </a:t>
            </a:r>
            <a:endParaRPr lang="en-US" dirty="0" smtClean="0"/>
          </a:p>
          <a:p>
            <a:pPr algn="r" rtl="1"/>
            <a:r>
              <a:rPr lang="ar-SA" dirty="0" smtClean="0"/>
              <a:t>وطبيعة المترسب وانتظامة.</a:t>
            </a:r>
            <a:endParaRPr lang="ar-EG" b="1" dirty="0" smtClean="0"/>
          </a:p>
          <a:p>
            <a:pPr algn="r" rtl="1">
              <a:buNone/>
            </a:pPr>
            <a:endParaRPr lang="en-US" dirty="0" smtClean="0"/>
          </a:p>
          <a:p>
            <a:pPr algn="r" rtl="1"/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8600" y="914400"/>
            <a:ext cx="4648200" cy="521176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r" rtl="1">
              <a:buNone/>
            </a:pPr>
            <a:r>
              <a:rPr lang="ar-SA" b="1" u="sng" dirty="0" smtClean="0"/>
              <a:t>هناك ثلاثة عوامل متأثرة بزيادة درجة الحرارة هي :-</a:t>
            </a:r>
            <a:endParaRPr lang="en-US" b="1" u="sng" dirty="0" smtClean="0"/>
          </a:p>
          <a:p>
            <a:pPr lvl="0" algn="r" rtl="1"/>
            <a:r>
              <a:rPr lang="ar-SA" dirty="0" smtClean="0"/>
              <a:t>هجرة الأيونات إلى الكاثود تتزايد</a:t>
            </a:r>
            <a:endParaRPr lang="en-US" dirty="0" smtClean="0"/>
          </a:p>
          <a:p>
            <a:pPr lvl="0" algn="r" rtl="1"/>
            <a:r>
              <a:rPr lang="ar-SA" dirty="0" smtClean="0"/>
              <a:t>معدل نمو النواة يتزايد مؤدياً إلى مترسبات غير ناعمة لتكون حبيبات كبيرة .</a:t>
            </a:r>
            <a:endParaRPr lang="en-US" dirty="0" smtClean="0"/>
          </a:p>
          <a:p>
            <a:pPr lvl="0" algn="r" rtl="1"/>
            <a:r>
              <a:rPr lang="ar-SA" dirty="0" smtClean="0"/>
              <a:t>خفض معدل الهيدروجين الناتج عن ارتفاع الفولت الذي يمكن أن يـؤدى إلى </a:t>
            </a:r>
            <a:r>
              <a:rPr lang="ar-EG" dirty="0" smtClean="0"/>
              <a:t>طبقات طلاء</a:t>
            </a:r>
            <a:r>
              <a:rPr lang="ar-SA" dirty="0" smtClean="0"/>
              <a:t> سيئة الجودة 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04800" y="2971800"/>
            <a:ext cx="4038600" cy="3124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6" name="Picture 5" descr="C:\Users\awamy\Desktop\صور الطلاء\hn5b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38862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wamy\Desktop\صور الطلاء\DSCF22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200400"/>
            <a:ext cx="2035106" cy="185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r" rtl="1">
              <a:buNone/>
            </a:pPr>
            <a:r>
              <a:rPr lang="ar-SA" b="1" u="sng" dirty="0" smtClean="0"/>
              <a:t>6- تركيز أيونات الفلز</a:t>
            </a:r>
            <a:r>
              <a:rPr lang="en-US" b="1" u="sng" dirty="0" smtClean="0"/>
              <a:t> </a:t>
            </a:r>
            <a:r>
              <a:rPr lang="en-US" b="1" dirty="0" smtClean="0"/>
              <a:t>Concentration of metal ions</a:t>
            </a:r>
            <a:endParaRPr lang="ar-EG" b="1" dirty="0" smtClean="0"/>
          </a:p>
          <a:p>
            <a:pPr algn="r" rtl="1"/>
            <a:r>
              <a:rPr lang="ar-SA" dirty="0" smtClean="0"/>
              <a:t>عامة نقص تركيز أيـون الفلز في المحلول يقلل من حجم البللورات </a:t>
            </a:r>
            <a:r>
              <a:rPr lang="en-US" dirty="0" smtClean="0"/>
              <a:t>–</a:t>
            </a:r>
            <a:r>
              <a:rPr lang="ar-SA" dirty="0" smtClean="0"/>
              <a:t> التأثير يكون واضح تماماً في المقارنة بين مترسبات من محاليل محتوية على أيـونات بسيطة ( مثـل محلول كبريتات النحاس الحمضي والذي ينتج عنه بلورات حجمها كبير ) -ومترسبات من محاليل محتوية على أيونات مركبة ( مثل محلول سيانيد النحاس الذي ينتج عنه بلورات حجمها صغير جداً ).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r" rtl="1"/>
            <a:r>
              <a:rPr lang="ar-SA" dirty="0" smtClean="0"/>
              <a:t>الفلز يترسب في وجود محلول سواء كان أيونات بسيطة أو أيونات مركبة ولكن يجب ألا يقل تركيز أملاح الفلز في المحلول عن 30% من المحلول أي إذا كانت نسبة كبريتات النحاس في المحلول الحمضي هي 250 جرام/اللتر فيجب ألا تقل كبريتات النحاس عن 80 جرام /اللتر.</a:t>
            </a:r>
            <a:endParaRPr lang="ar-EG" dirty="0" smtClean="0"/>
          </a:p>
          <a:p>
            <a:pPr algn="r" rtl="1">
              <a:buNone/>
            </a:pPr>
            <a:r>
              <a:rPr lang="ar-SA" b="1" u="sng" dirty="0" smtClean="0"/>
              <a:t>استخدام الأيونات المركبة في حمامات الطلاء له هدفين :-</a:t>
            </a:r>
            <a:endParaRPr lang="en-US" b="1" u="sng" dirty="0" smtClean="0"/>
          </a:p>
          <a:p>
            <a:pPr algn="r" rtl="1">
              <a:buNone/>
            </a:pPr>
            <a:r>
              <a:rPr lang="ar-SA" dirty="0" smtClean="0"/>
              <a:t>1-تعمل على إمكانية المحافظة على تركيز الفلز أملاح الفلز المرتفع الذي يجب ألا يقل عن 30%  في المحلول .</a:t>
            </a:r>
            <a:endParaRPr lang="en-US" dirty="0" smtClean="0"/>
          </a:p>
          <a:p>
            <a:pPr algn="r" rtl="1">
              <a:buNone/>
            </a:pPr>
            <a:r>
              <a:rPr lang="ar-SA" dirty="0" smtClean="0"/>
              <a:t>2-الأيونات المركبة توفـر وتمد باستمرار بالأيونـات البسيطة الهامـة لترسب على الكاثـود .</a:t>
            </a:r>
            <a:endParaRPr lang="en-US" dirty="0" smtClean="0"/>
          </a:p>
          <a:p>
            <a:pPr algn="r" rtl="1"/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buNone/>
            </a:pPr>
            <a:r>
              <a:rPr lang="ar-SA" dirty="0" smtClean="0"/>
              <a:t>7</a:t>
            </a:r>
            <a:r>
              <a:rPr lang="ar-SA" u="sng" dirty="0" smtClean="0"/>
              <a:t>- </a:t>
            </a:r>
            <a:r>
              <a:rPr lang="ar-SA" b="1" u="sng" dirty="0" smtClean="0"/>
              <a:t>قوة الهجرة</a:t>
            </a:r>
            <a:r>
              <a:rPr lang="ar-SA" b="1" dirty="0" smtClean="0"/>
              <a:t> </a:t>
            </a:r>
            <a:r>
              <a:rPr lang="en-US" b="1" dirty="0" smtClean="0"/>
              <a:t>Throwing Power</a:t>
            </a:r>
            <a:endParaRPr lang="ar-EG" dirty="0" smtClean="0"/>
          </a:p>
          <a:p>
            <a:pPr algn="r" rtl="1">
              <a:buNone/>
            </a:pPr>
            <a:r>
              <a:rPr lang="ar-SA" dirty="0" smtClean="0"/>
              <a:t>قوة الهجرة هي المنظم لسمك </a:t>
            </a:r>
            <a:r>
              <a:rPr lang="ar-EG" dirty="0" smtClean="0"/>
              <a:t>طبقة الطلاء</a:t>
            </a:r>
            <a:r>
              <a:rPr lang="ar-SA" dirty="0" smtClean="0"/>
              <a:t> عـلى المنتج وخاصة ذات الشكل الغير منتظم وهى تحدد بأربعة عوامل هي :-</a:t>
            </a:r>
            <a:endParaRPr lang="en-US" dirty="0" smtClean="0"/>
          </a:p>
          <a:p>
            <a:pPr lvl="0" algn="r" rtl="1"/>
            <a:r>
              <a:rPr lang="ar-SA" dirty="0" smtClean="0"/>
              <a:t>توزيع التيار .</a:t>
            </a:r>
            <a:endParaRPr lang="en-US" dirty="0" smtClean="0"/>
          </a:p>
          <a:p>
            <a:pPr algn="r" rtl="1"/>
            <a:r>
              <a:rPr lang="ar-SA" dirty="0" smtClean="0"/>
              <a:t>ب-</a:t>
            </a:r>
            <a:r>
              <a:rPr lang="ar-EG" dirty="0" smtClean="0"/>
              <a:t>شكل</a:t>
            </a:r>
            <a:r>
              <a:rPr lang="ar-SA" dirty="0" smtClean="0"/>
              <a:t> الكاثود (المنتج)</a:t>
            </a:r>
            <a:endParaRPr lang="en-US" dirty="0" smtClean="0"/>
          </a:p>
          <a:p>
            <a:pPr algn="r" rtl="1"/>
            <a:r>
              <a:rPr lang="ar-SA" dirty="0" smtClean="0"/>
              <a:t>جـ- توصلية المحاليل </a:t>
            </a:r>
            <a:endParaRPr lang="en-US" dirty="0" smtClean="0"/>
          </a:p>
          <a:p>
            <a:pPr algn="r" rtl="1"/>
            <a:r>
              <a:rPr lang="ar-SA" dirty="0" smtClean="0"/>
              <a:t>د </a:t>
            </a:r>
            <a:r>
              <a:rPr lang="en-US" dirty="0" smtClean="0"/>
              <a:t>– </a:t>
            </a:r>
            <a:r>
              <a:rPr lang="ar-SA" dirty="0" smtClean="0"/>
              <a:t>اختلاف فاعلية الكاثود بكثافة التيار 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753828">
            <a:off x="4306149" y="822339"/>
            <a:ext cx="4267200" cy="52117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r" rtl="1">
              <a:buNone/>
            </a:pPr>
            <a:r>
              <a:rPr lang="ar-SA" dirty="0" smtClean="0"/>
              <a:t>كما أن هناك عوامل مؤثرة في قوة الهجرة :-</a:t>
            </a:r>
            <a:endParaRPr lang="en-US" dirty="0" smtClean="0"/>
          </a:p>
          <a:p>
            <a:pPr lvl="0" algn="r" rtl="1">
              <a:buNone/>
            </a:pPr>
            <a:r>
              <a:rPr lang="ar-SA" dirty="0" smtClean="0"/>
              <a:t>فيزيائية :- </a:t>
            </a:r>
            <a:endParaRPr lang="en-US" dirty="0" smtClean="0"/>
          </a:p>
          <a:p>
            <a:pPr lvl="0" algn="r" rtl="1"/>
            <a:r>
              <a:rPr lang="ar-SA" dirty="0" smtClean="0"/>
              <a:t>الشكل الهندسي </a:t>
            </a:r>
            <a:r>
              <a:rPr lang="ar-EG" dirty="0" smtClean="0"/>
              <a:t>للمنتجات والانود</a:t>
            </a:r>
            <a:r>
              <a:rPr lang="ar-SA" dirty="0" smtClean="0"/>
              <a:t> وتنظيم  كـل منهم بالنسبة للأخر وجـوانب الحـوض</a:t>
            </a:r>
            <a:r>
              <a:rPr lang="ar-EG" dirty="0" smtClean="0"/>
              <a:t>.</a:t>
            </a:r>
            <a:r>
              <a:rPr lang="ar-SA" dirty="0" smtClean="0"/>
              <a:t> </a:t>
            </a:r>
            <a:endParaRPr lang="ar-EG" dirty="0" smtClean="0"/>
          </a:p>
          <a:p>
            <a:pPr lvl="0" algn="r" rtl="1">
              <a:buNone/>
            </a:pPr>
            <a:r>
              <a:rPr lang="ar-SA" dirty="0" smtClean="0"/>
              <a:t>كيميائية :- </a:t>
            </a:r>
            <a:endParaRPr lang="en-US" dirty="0" smtClean="0"/>
          </a:p>
          <a:p>
            <a:pPr algn="r" rtl="1"/>
            <a:r>
              <a:rPr lang="ar-SA" dirty="0" smtClean="0"/>
              <a:t>تكوين المحلول </a:t>
            </a:r>
            <a:r>
              <a:rPr lang="en-US" dirty="0" smtClean="0"/>
              <a:t>–</a:t>
            </a:r>
            <a:r>
              <a:rPr lang="ar-SA" dirty="0" smtClean="0"/>
              <a:t> درجة الحمضي</a:t>
            </a:r>
            <a:r>
              <a:rPr lang="ar-EG" dirty="0" smtClean="0"/>
              <a:t>ة </a:t>
            </a:r>
            <a:r>
              <a:rPr lang="en-US" dirty="0" smtClean="0"/>
              <a:t>(PH) </a:t>
            </a:r>
            <a:r>
              <a:rPr lang="ar-SA" dirty="0" smtClean="0"/>
              <a:t> - الكميات الطبيعية  اوالزائدة من الإضافات الثانوية</a:t>
            </a:r>
            <a:endParaRPr lang="en-US" dirty="0" smtClean="0"/>
          </a:p>
          <a:p>
            <a:pPr lvl="0" algn="r" rtl="1"/>
            <a:r>
              <a:rPr lang="ar-SA" dirty="0" smtClean="0"/>
              <a:t>كهربية :- </a:t>
            </a:r>
            <a:endParaRPr lang="en-US" dirty="0" smtClean="0"/>
          </a:p>
          <a:p>
            <a:pPr algn="r" rtl="1"/>
            <a:r>
              <a:rPr lang="ar-SA" dirty="0" smtClean="0"/>
              <a:t>كثافة التيار </a:t>
            </a:r>
            <a:r>
              <a:rPr lang="en-US" dirty="0" smtClean="0"/>
              <a:t>–</a:t>
            </a:r>
            <a:r>
              <a:rPr lang="ar-SA" dirty="0" smtClean="0"/>
              <a:t> فاعلية التيار </a:t>
            </a:r>
            <a:r>
              <a:rPr lang="en-US" dirty="0" smtClean="0"/>
              <a:t> -</a:t>
            </a:r>
            <a:r>
              <a:rPr lang="ar-SA" dirty="0" smtClean="0"/>
              <a:t>التوصيلية</a:t>
            </a:r>
            <a:r>
              <a:rPr lang="ar-EG" dirty="0" smtClean="0"/>
              <a:t>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 rot="710230">
            <a:off x="643499" y="2726230"/>
            <a:ext cx="3856013" cy="2959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pic>
        <p:nvPicPr>
          <p:cNvPr id="6" name="Picture 5" descr="نموذج قوة التغطية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44238">
            <a:off x="1138980" y="2975030"/>
            <a:ext cx="3132241" cy="2431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r" rtl="1"/>
            <a:r>
              <a:rPr lang="ar-SA" dirty="0" smtClean="0"/>
              <a:t>عوامل تنظيم هجرة الايونات المطلوبة تكون كالاتى :-</a:t>
            </a:r>
            <a:endParaRPr lang="en-US" dirty="0" smtClean="0"/>
          </a:p>
          <a:p>
            <a:pPr lvl="0" algn="r" rtl="1"/>
            <a:r>
              <a:rPr lang="ar-SA" dirty="0" smtClean="0"/>
              <a:t>-في المحاليل ذات الهجرة عالية الانتظام و </a:t>
            </a:r>
            <a:r>
              <a:rPr lang="ar-EG" dirty="0" smtClean="0"/>
              <a:t>المنتجات</a:t>
            </a:r>
            <a:r>
              <a:rPr lang="ar-SA" dirty="0" smtClean="0"/>
              <a:t> فيها </a:t>
            </a:r>
            <a:r>
              <a:rPr lang="ar-EG" dirty="0" smtClean="0"/>
              <a:t>ذات أسطح مستوية</a:t>
            </a:r>
            <a:r>
              <a:rPr lang="ar-SA" dirty="0" smtClean="0"/>
              <a:t> يكون انتظام الترسيب فيها عالي جدا .</a:t>
            </a:r>
            <a:endParaRPr lang="en-US" dirty="0" smtClean="0"/>
          </a:p>
          <a:p>
            <a:pPr lvl="0" algn="r" rtl="1"/>
            <a:r>
              <a:rPr lang="ar-SA" dirty="0" smtClean="0"/>
              <a:t>في </a:t>
            </a:r>
            <a:r>
              <a:rPr lang="ar-EG" dirty="0" smtClean="0"/>
              <a:t>المنتجات</a:t>
            </a:r>
            <a:r>
              <a:rPr lang="ar-SA" dirty="0" smtClean="0"/>
              <a:t> المجوفة توزيع الفلز يكـون مناسب في حمامـات مرتفعة الانتظام في هـجرة الايونات ولكن في الحمامات المنخفض انتظامها فهناك احتياطات هامة ومطلوبة هي :-</a:t>
            </a:r>
            <a:endParaRPr lang="en-US" dirty="0" smtClean="0"/>
          </a:p>
          <a:p>
            <a:pPr lvl="0" algn="r" rtl="1"/>
            <a:r>
              <a:rPr lang="ar-SA" dirty="0" smtClean="0"/>
              <a:t>الكاثود الاضافى              </a:t>
            </a:r>
            <a:r>
              <a:rPr lang="ar-EG" dirty="0" smtClean="0"/>
              <a:t>           </a:t>
            </a:r>
            <a:r>
              <a:rPr lang="en-US" dirty="0" smtClean="0"/>
              <a:t>Auxiliary Cathode	</a:t>
            </a:r>
          </a:p>
          <a:p>
            <a:pPr algn="r" rtl="1"/>
            <a:r>
              <a:rPr lang="ar-SA" dirty="0" smtClean="0"/>
              <a:t>ب-الآنود الاضافى	                   </a:t>
            </a:r>
            <a:r>
              <a:rPr lang="en-US" dirty="0" smtClean="0"/>
              <a:t>Auxiliary Anode   </a:t>
            </a:r>
          </a:p>
          <a:p>
            <a:pPr algn="r" rtl="1"/>
            <a:r>
              <a:rPr lang="ar-SA" dirty="0" smtClean="0"/>
              <a:t>جـ- المنظم </a:t>
            </a:r>
            <a:r>
              <a:rPr lang="en-US" dirty="0" smtClean="0"/>
              <a:t>Shield                                                    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lvl="0" algn="r" rtl="1"/>
            <a:r>
              <a:rPr lang="ar-SA" dirty="0" smtClean="0"/>
              <a:t>-في العملية الطبيعية كثافات التيـار والإثارة بالهواء أو التقليب غير هامة لدرجة الانتظام </a:t>
            </a:r>
            <a:r>
              <a:rPr lang="en-US" dirty="0" smtClean="0"/>
              <a:t>–</a:t>
            </a:r>
            <a:r>
              <a:rPr lang="ar-SA" dirty="0" smtClean="0"/>
              <a:t> ولكن المحاليل منخفضة درجة الانتظام فإن حـركة الكـاثود هامة وبخاصة عند وجود تجاويف عميقة في المنتج.</a:t>
            </a:r>
            <a:endParaRPr lang="en-US" dirty="0" smtClean="0"/>
          </a:p>
          <a:p>
            <a:pPr lvl="0" algn="r" rtl="1"/>
            <a:r>
              <a:rPr lang="ar-SA" dirty="0" smtClean="0"/>
              <a:t>-المحاليل المركزة والمرتفعة الحمضية  </a:t>
            </a:r>
            <a:r>
              <a:rPr lang="en-US" dirty="0" smtClean="0"/>
              <a:t>( PH ) </a:t>
            </a:r>
            <a:r>
              <a:rPr lang="ar-SA" dirty="0" smtClean="0"/>
              <a:t>ذات قوة انتظام عالية</a:t>
            </a:r>
            <a:r>
              <a:rPr lang="ar-EG" dirty="0" smtClean="0"/>
              <a:t> و</a:t>
            </a:r>
            <a:r>
              <a:rPr lang="ar-SA" dirty="0" smtClean="0"/>
              <a:t> الملوثات ربما تزيد أ وتقلل من درجة الانتظام وكذلك الإضافات الثانوية</a:t>
            </a:r>
            <a:r>
              <a:rPr lang="ar-EG" dirty="0" smtClean="0"/>
              <a:t> ربما</a:t>
            </a:r>
            <a:r>
              <a:rPr lang="ar-SA" dirty="0" smtClean="0"/>
              <a:t> تؤدى إلى زيادة درجة الانتظام .</a:t>
            </a:r>
            <a:endParaRPr lang="en-US" dirty="0" smtClean="0"/>
          </a:p>
          <a:p>
            <a:pPr lvl="0" algn="r" rtl="1"/>
            <a:r>
              <a:rPr lang="ar-SA" dirty="0" smtClean="0"/>
              <a:t>-لكل محلول حدود لكثافة التيار ودرجة انتظام مناسبة .</a:t>
            </a:r>
            <a:endParaRPr lang="en-US" dirty="0" smtClean="0"/>
          </a:p>
          <a:p>
            <a:pPr algn="r" rtl="1"/>
            <a:r>
              <a:rPr lang="ar-EG" dirty="0" smtClean="0"/>
              <a:t>يمكن </a:t>
            </a:r>
            <a:r>
              <a:rPr lang="ar-SA" dirty="0" smtClean="0"/>
              <a:t>في </a:t>
            </a:r>
            <a:r>
              <a:rPr lang="ar-EG" dirty="0" smtClean="0"/>
              <a:t>ال</a:t>
            </a:r>
            <a:r>
              <a:rPr lang="ar-SA" dirty="0" smtClean="0"/>
              <a:t>بداية التشغيل عند كثافة تيار مرتفعة لمدة 30 ثانية</a:t>
            </a:r>
            <a:r>
              <a:rPr lang="ar-EG" dirty="0" smtClean="0"/>
              <a:t> ثم</a:t>
            </a:r>
            <a:r>
              <a:rPr lang="ar-SA" dirty="0" smtClean="0"/>
              <a:t> لا بد أن</a:t>
            </a:r>
            <a:r>
              <a:rPr lang="ar-EG" dirty="0" smtClean="0"/>
              <a:t> يتم ال</a:t>
            </a:r>
            <a:r>
              <a:rPr lang="ar-SA" dirty="0" smtClean="0"/>
              <a:t>تـرسيب بكثافة تيـار طبيعي وهذا يحسن من قوة الانتظام . 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381000" y="6324600"/>
            <a:ext cx="8458200" cy="3500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marL="274320" marR="0" lvl="0" indent="-27432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ar-EG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تك تغطية وترسيب المحاضرة( 7)                       (2020)                               أ.م.د/محمد العوامي محمد</a:t>
            </a:r>
            <a:endParaRPr kumimoji="0" lang="ar-EG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54021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1262</Words>
  <Application>Microsoft Office PowerPoint</Application>
  <PresentationFormat>On-screen Show (4:3)</PresentationFormat>
  <Paragraphs>133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تابع عوامل التحكم في عمليات الترسيب الكهربي</vt:lpstr>
      <vt:lpstr>Slide 3</vt:lpstr>
      <vt:lpstr>Slide 4</vt:lpstr>
      <vt:lpstr>Slide 5</vt:lpstr>
      <vt:lpstr>Slide 6</vt:lpstr>
      <vt:lpstr>Slide 7</vt:lpstr>
      <vt:lpstr>Slide 8</vt:lpstr>
      <vt:lpstr>Slide 9</vt:lpstr>
      <vt:lpstr>محاليل الطلاء الكهربي</vt:lpstr>
      <vt:lpstr>Slide 11</vt:lpstr>
      <vt:lpstr>Slide 12</vt:lpstr>
      <vt:lpstr>الطلاء بالنيكل Nickel Plating </vt:lpstr>
      <vt:lpstr>Slide 14</vt:lpstr>
      <vt:lpstr>Slide 15</vt:lpstr>
      <vt:lpstr>Slide 16</vt:lpstr>
      <vt:lpstr>Slide 17</vt:lpstr>
      <vt:lpstr>Slide 18</vt:lpstr>
      <vt:lpstr>Slide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awamy</cp:lastModifiedBy>
  <cp:revision>31</cp:revision>
  <dcterms:created xsi:type="dcterms:W3CDTF">2006-08-16T00:00:00Z</dcterms:created>
  <dcterms:modified xsi:type="dcterms:W3CDTF">2020-03-28T23:14:15Z</dcterms:modified>
</cp:coreProperties>
</file>