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6" r:id="rId2"/>
    <p:sldId id="257" r:id="rId3"/>
    <p:sldId id="258" r:id="rId4"/>
    <p:sldId id="259" r:id="rId5"/>
    <p:sldId id="260" r:id="rId6"/>
    <p:sldId id="261" r:id="rId7"/>
    <p:sldId id="262" r:id="rId8"/>
  </p:sldIdLst>
  <p:sldSz cx="12192000" cy="6858000"/>
  <p:notesSz cx="6858000" cy="9144000"/>
  <p:defaultTextStyle>
    <a:defPPr>
      <a:defRPr lang="ar-EG"/>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0000" autoAdjust="0"/>
    <p:restoredTop sz="94660"/>
  </p:normalViewPr>
  <p:slideViewPr>
    <p:cSldViewPr snapToGrid="0">
      <p:cViewPr varScale="1">
        <p:scale>
          <a:sx n="74" d="100"/>
          <a:sy n="74" d="100"/>
        </p:scale>
        <p:origin x="300"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ar-EG"/>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ar-EG"/>
          </a:p>
        </p:txBody>
      </p:sp>
      <p:sp>
        <p:nvSpPr>
          <p:cNvPr id="4" name="Date Placeholder 3"/>
          <p:cNvSpPr>
            <a:spLocks noGrp="1"/>
          </p:cNvSpPr>
          <p:nvPr>
            <p:ph type="dt" sz="half" idx="10"/>
          </p:nvPr>
        </p:nvSpPr>
        <p:spPr/>
        <p:txBody>
          <a:bodyPr/>
          <a:lstStyle/>
          <a:p>
            <a:fld id="{EFA0E5FF-B424-4DFE-8581-6630AAA49E99}" type="datetimeFigureOut">
              <a:rPr lang="ar-EG" smtClean="0"/>
              <a:t>11/08/1441</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49885911-A0CF-462C-9C41-B99BB0F8794F}" type="slidenum">
              <a:rPr lang="ar-EG" smtClean="0"/>
              <a:t>‹#›</a:t>
            </a:fld>
            <a:endParaRPr lang="ar-EG"/>
          </a:p>
        </p:txBody>
      </p:sp>
    </p:spTree>
    <p:extLst>
      <p:ext uri="{BB962C8B-B14F-4D97-AF65-F5344CB8AC3E}">
        <p14:creationId xmlns:p14="http://schemas.microsoft.com/office/powerpoint/2010/main" val="3237880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EG"/>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4" name="Date Placeholder 3"/>
          <p:cNvSpPr>
            <a:spLocks noGrp="1"/>
          </p:cNvSpPr>
          <p:nvPr>
            <p:ph type="dt" sz="half" idx="10"/>
          </p:nvPr>
        </p:nvSpPr>
        <p:spPr/>
        <p:txBody>
          <a:bodyPr/>
          <a:lstStyle/>
          <a:p>
            <a:fld id="{EFA0E5FF-B424-4DFE-8581-6630AAA49E99}" type="datetimeFigureOut">
              <a:rPr lang="ar-EG" smtClean="0"/>
              <a:t>11/08/1441</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49885911-A0CF-462C-9C41-B99BB0F8794F}" type="slidenum">
              <a:rPr lang="ar-EG" smtClean="0"/>
              <a:t>‹#›</a:t>
            </a:fld>
            <a:endParaRPr lang="ar-EG"/>
          </a:p>
        </p:txBody>
      </p:sp>
    </p:spTree>
    <p:extLst>
      <p:ext uri="{BB962C8B-B14F-4D97-AF65-F5344CB8AC3E}">
        <p14:creationId xmlns:p14="http://schemas.microsoft.com/office/powerpoint/2010/main" val="2249852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ar-EG"/>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4" name="Date Placeholder 3"/>
          <p:cNvSpPr>
            <a:spLocks noGrp="1"/>
          </p:cNvSpPr>
          <p:nvPr>
            <p:ph type="dt" sz="half" idx="10"/>
          </p:nvPr>
        </p:nvSpPr>
        <p:spPr/>
        <p:txBody>
          <a:bodyPr/>
          <a:lstStyle/>
          <a:p>
            <a:fld id="{EFA0E5FF-B424-4DFE-8581-6630AAA49E99}" type="datetimeFigureOut">
              <a:rPr lang="ar-EG" smtClean="0"/>
              <a:t>11/08/1441</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49885911-A0CF-462C-9C41-B99BB0F8794F}" type="slidenum">
              <a:rPr lang="ar-EG" smtClean="0"/>
              <a:t>‹#›</a:t>
            </a:fld>
            <a:endParaRPr lang="ar-EG"/>
          </a:p>
        </p:txBody>
      </p:sp>
    </p:spTree>
    <p:extLst>
      <p:ext uri="{BB962C8B-B14F-4D97-AF65-F5344CB8AC3E}">
        <p14:creationId xmlns:p14="http://schemas.microsoft.com/office/powerpoint/2010/main" val="5330989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EG"/>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4" name="Date Placeholder 3"/>
          <p:cNvSpPr>
            <a:spLocks noGrp="1"/>
          </p:cNvSpPr>
          <p:nvPr>
            <p:ph type="dt" sz="half" idx="10"/>
          </p:nvPr>
        </p:nvSpPr>
        <p:spPr/>
        <p:txBody>
          <a:bodyPr/>
          <a:lstStyle/>
          <a:p>
            <a:fld id="{EFA0E5FF-B424-4DFE-8581-6630AAA49E99}" type="datetimeFigureOut">
              <a:rPr lang="ar-EG" smtClean="0"/>
              <a:t>11/08/1441</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49885911-A0CF-462C-9C41-B99BB0F8794F}" type="slidenum">
              <a:rPr lang="ar-EG" smtClean="0"/>
              <a:t>‹#›</a:t>
            </a:fld>
            <a:endParaRPr lang="ar-EG"/>
          </a:p>
        </p:txBody>
      </p:sp>
    </p:spTree>
    <p:extLst>
      <p:ext uri="{BB962C8B-B14F-4D97-AF65-F5344CB8AC3E}">
        <p14:creationId xmlns:p14="http://schemas.microsoft.com/office/powerpoint/2010/main" val="5856958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ar-EG"/>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FA0E5FF-B424-4DFE-8581-6630AAA49E99}" type="datetimeFigureOut">
              <a:rPr lang="ar-EG" smtClean="0"/>
              <a:t>11/08/1441</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49885911-A0CF-462C-9C41-B99BB0F8794F}" type="slidenum">
              <a:rPr lang="ar-EG" smtClean="0"/>
              <a:t>‹#›</a:t>
            </a:fld>
            <a:endParaRPr lang="ar-EG"/>
          </a:p>
        </p:txBody>
      </p:sp>
    </p:spTree>
    <p:extLst>
      <p:ext uri="{BB962C8B-B14F-4D97-AF65-F5344CB8AC3E}">
        <p14:creationId xmlns:p14="http://schemas.microsoft.com/office/powerpoint/2010/main" val="12517691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EG"/>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5" name="Date Placeholder 4"/>
          <p:cNvSpPr>
            <a:spLocks noGrp="1"/>
          </p:cNvSpPr>
          <p:nvPr>
            <p:ph type="dt" sz="half" idx="10"/>
          </p:nvPr>
        </p:nvSpPr>
        <p:spPr/>
        <p:txBody>
          <a:bodyPr/>
          <a:lstStyle/>
          <a:p>
            <a:fld id="{EFA0E5FF-B424-4DFE-8581-6630AAA49E99}" type="datetimeFigureOut">
              <a:rPr lang="ar-EG" smtClean="0"/>
              <a:t>11/08/1441</a:t>
            </a:fld>
            <a:endParaRPr lang="ar-EG"/>
          </a:p>
        </p:txBody>
      </p:sp>
      <p:sp>
        <p:nvSpPr>
          <p:cNvPr id="6" name="Footer Placeholder 5"/>
          <p:cNvSpPr>
            <a:spLocks noGrp="1"/>
          </p:cNvSpPr>
          <p:nvPr>
            <p:ph type="ftr" sz="quarter" idx="11"/>
          </p:nvPr>
        </p:nvSpPr>
        <p:spPr/>
        <p:txBody>
          <a:bodyPr/>
          <a:lstStyle/>
          <a:p>
            <a:endParaRPr lang="ar-EG"/>
          </a:p>
        </p:txBody>
      </p:sp>
      <p:sp>
        <p:nvSpPr>
          <p:cNvPr id="7" name="Slide Number Placeholder 6"/>
          <p:cNvSpPr>
            <a:spLocks noGrp="1"/>
          </p:cNvSpPr>
          <p:nvPr>
            <p:ph type="sldNum" sz="quarter" idx="12"/>
          </p:nvPr>
        </p:nvSpPr>
        <p:spPr/>
        <p:txBody>
          <a:bodyPr/>
          <a:lstStyle/>
          <a:p>
            <a:fld id="{49885911-A0CF-462C-9C41-B99BB0F8794F}" type="slidenum">
              <a:rPr lang="ar-EG" smtClean="0"/>
              <a:t>‹#›</a:t>
            </a:fld>
            <a:endParaRPr lang="ar-EG"/>
          </a:p>
        </p:txBody>
      </p:sp>
    </p:spTree>
    <p:extLst>
      <p:ext uri="{BB962C8B-B14F-4D97-AF65-F5344CB8AC3E}">
        <p14:creationId xmlns:p14="http://schemas.microsoft.com/office/powerpoint/2010/main" val="33674010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ar-EG"/>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7" name="Date Placeholder 6"/>
          <p:cNvSpPr>
            <a:spLocks noGrp="1"/>
          </p:cNvSpPr>
          <p:nvPr>
            <p:ph type="dt" sz="half" idx="10"/>
          </p:nvPr>
        </p:nvSpPr>
        <p:spPr/>
        <p:txBody>
          <a:bodyPr/>
          <a:lstStyle/>
          <a:p>
            <a:fld id="{EFA0E5FF-B424-4DFE-8581-6630AAA49E99}" type="datetimeFigureOut">
              <a:rPr lang="ar-EG" smtClean="0"/>
              <a:t>11/08/1441</a:t>
            </a:fld>
            <a:endParaRPr lang="ar-EG"/>
          </a:p>
        </p:txBody>
      </p:sp>
      <p:sp>
        <p:nvSpPr>
          <p:cNvPr id="8" name="Footer Placeholder 7"/>
          <p:cNvSpPr>
            <a:spLocks noGrp="1"/>
          </p:cNvSpPr>
          <p:nvPr>
            <p:ph type="ftr" sz="quarter" idx="11"/>
          </p:nvPr>
        </p:nvSpPr>
        <p:spPr/>
        <p:txBody>
          <a:bodyPr/>
          <a:lstStyle/>
          <a:p>
            <a:endParaRPr lang="ar-EG"/>
          </a:p>
        </p:txBody>
      </p:sp>
      <p:sp>
        <p:nvSpPr>
          <p:cNvPr id="9" name="Slide Number Placeholder 8"/>
          <p:cNvSpPr>
            <a:spLocks noGrp="1"/>
          </p:cNvSpPr>
          <p:nvPr>
            <p:ph type="sldNum" sz="quarter" idx="12"/>
          </p:nvPr>
        </p:nvSpPr>
        <p:spPr/>
        <p:txBody>
          <a:bodyPr/>
          <a:lstStyle/>
          <a:p>
            <a:fld id="{49885911-A0CF-462C-9C41-B99BB0F8794F}" type="slidenum">
              <a:rPr lang="ar-EG" smtClean="0"/>
              <a:t>‹#›</a:t>
            </a:fld>
            <a:endParaRPr lang="ar-EG"/>
          </a:p>
        </p:txBody>
      </p:sp>
    </p:spTree>
    <p:extLst>
      <p:ext uri="{BB962C8B-B14F-4D97-AF65-F5344CB8AC3E}">
        <p14:creationId xmlns:p14="http://schemas.microsoft.com/office/powerpoint/2010/main" val="24438259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EG"/>
          </a:p>
        </p:txBody>
      </p:sp>
      <p:sp>
        <p:nvSpPr>
          <p:cNvPr id="3" name="Date Placeholder 2"/>
          <p:cNvSpPr>
            <a:spLocks noGrp="1"/>
          </p:cNvSpPr>
          <p:nvPr>
            <p:ph type="dt" sz="half" idx="10"/>
          </p:nvPr>
        </p:nvSpPr>
        <p:spPr/>
        <p:txBody>
          <a:bodyPr/>
          <a:lstStyle/>
          <a:p>
            <a:fld id="{EFA0E5FF-B424-4DFE-8581-6630AAA49E99}" type="datetimeFigureOut">
              <a:rPr lang="ar-EG" smtClean="0"/>
              <a:t>11/08/1441</a:t>
            </a:fld>
            <a:endParaRPr lang="ar-EG"/>
          </a:p>
        </p:txBody>
      </p:sp>
      <p:sp>
        <p:nvSpPr>
          <p:cNvPr id="4" name="Footer Placeholder 3"/>
          <p:cNvSpPr>
            <a:spLocks noGrp="1"/>
          </p:cNvSpPr>
          <p:nvPr>
            <p:ph type="ftr" sz="quarter" idx="11"/>
          </p:nvPr>
        </p:nvSpPr>
        <p:spPr/>
        <p:txBody>
          <a:bodyPr/>
          <a:lstStyle/>
          <a:p>
            <a:endParaRPr lang="ar-EG"/>
          </a:p>
        </p:txBody>
      </p:sp>
      <p:sp>
        <p:nvSpPr>
          <p:cNvPr id="5" name="Slide Number Placeholder 4"/>
          <p:cNvSpPr>
            <a:spLocks noGrp="1"/>
          </p:cNvSpPr>
          <p:nvPr>
            <p:ph type="sldNum" sz="quarter" idx="12"/>
          </p:nvPr>
        </p:nvSpPr>
        <p:spPr/>
        <p:txBody>
          <a:bodyPr/>
          <a:lstStyle/>
          <a:p>
            <a:fld id="{49885911-A0CF-462C-9C41-B99BB0F8794F}" type="slidenum">
              <a:rPr lang="ar-EG" smtClean="0"/>
              <a:t>‹#›</a:t>
            </a:fld>
            <a:endParaRPr lang="ar-EG"/>
          </a:p>
        </p:txBody>
      </p:sp>
    </p:spTree>
    <p:extLst>
      <p:ext uri="{BB962C8B-B14F-4D97-AF65-F5344CB8AC3E}">
        <p14:creationId xmlns:p14="http://schemas.microsoft.com/office/powerpoint/2010/main" val="21429733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A0E5FF-B424-4DFE-8581-6630AAA49E99}" type="datetimeFigureOut">
              <a:rPr lang="ar-EG" smtClean="0"/>
              <a:t>11/08/1441</a:t>
            </a:fld>
            <a:endParaRPr lang="ar-EG"/>
          </a:p>
        </p:txBody>
      </p:sp>
      <p:sp>
        <p:nvSpPr>
          <p:cNvPr id="3" name="Footer Placeholder 2"/>
          <p:cNvSpPr>
            <a:spLocks noGrp="1"/>
          </p:cNvSpPr>
          <p:nvPr>
            <p:ph type="ftr" sz="quarter" idx="11"/>
          </p:nvPr>
        </p:nvSpPr>
        <p:spPr/>
        <p:txBody>
          <a:bodyPr/>
          <a:lstStyle/>
          <a:p>
            <a:endParaRPr lang="ar-EG"/>
          </a:p>
        </p:txBody>
      </p:sp>
      <p:sp>
        <p:nvSpPr>
          <p:cNvPr id="4" name="Slide Number Placeholder 3"/>
          <p:cNvSpPr>
            <a:spLocks noGrp="1"/>
          </p:cNvSpPr>
          <p:nvPr>
            <p:ph type="sldNum" sz="quarter" idx="12"/>
          </p:nvPr>
        </p:nvSpPr>
        <p:spPr/>
        <p:txBody>
          <a:bodyPr/>
          <a:lstStyle/>
          <a:p>
            <a:fld id="{49885911-A0CF-462C-9C41-B99BB0F8794F}" type="slidenum">
              <a:rPr lang="ar-EG" smtClean="0"/>
              <a:t>‹#›</a:t>
            </a:fld>
            <a:endParaRPr lang="ar-EG"/>
          </a:p>
        </p:txBody>
      </p:sp>
    </p:spTree>
    <p:extLst>
      <p:ext uri="{BB962C8B-B14F-4D97-AF65-F5344CB8AC3E}">
        <p14:creationId xmlns:p14="http://schemas.microsoft.com/office/powerpoint/2010/main" val="34467883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ar-EG"/>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FA0E5FF-B424-4DFE-8581-6630AAA49E99}" type="datetimeFigureOut">
              <a:rPr lang="ar-EG" smtClean="0"/>
              <a:t>11/08/1441</a:t>
            </a:fld>
            <a:endParaRPr lang="ar-EG"/>
          </a:p>
        </p:txBody>
      </p:sp>
      <p:sp>
        <p:nvSpPr>
          <p:cNvPr id="6" name="Footer Placeholder 5"/>
          <p:cNvSpPr>
            <a:spLocks noGrp="1"/>
          </p:cNvSpPr>
          <p:nvPr>
            <p:ph type="ftr" sz="quarter" idx="11"/>
          </p:nvPr>
        </p:nvSpPr>
        <p:spPr/>
        <p:txBody>
          <a:bodyPr/>
          <a:lstStyle/>
          <a:p>
            <a:endParaRPr lang="ar-EG"/>
          </a:p>
        </p:txBody>
      </p:sp>
      <p:sp>
        <p:nvSpPr>
          <p:cNvPr id="7" name="Slide Number Placeholder 6"/>
          <p:cNvSpPr>
            <a:spLocks noGrp="1"/>
          </p:cNvSpPr>
          <p:nvPr>
            <p:ph type="sldNum" sz="quarter" idx="12"/>
          </p:nvPr>
        </p:nvSpPr>
        <p:spPr/>
        <p:txBody>
          <a:bodyPr/>
          <a:lstStyle/>
          <a:p>
            <a:fld id="{49885911-A0CF-462C-9C41-B99BB0F8794F}" type="slidenum">
              <a:rPr lang="ar-EG" smtClean="0"/>
              <a:t>‹#›</a:t>
            </a:fld>
            <a:endParaRPr lang="ar-EG"/>
          </a:p>
        </p:txBody>
      </p:sp>
    </p:spTree>
    <p:extLst>
      <p:ext uri="{BB962C8B-B14F-4D97-AF65-F5344CB8AC3E}">
        <p14:creationId xmlns:p14="http://schemas.microsoft.com/office/powerpoint/2010/main" val="22146104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ar-EG"/>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EG"/>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FA0E5FF-B424-4DFE-8581-6630AAA49E99}" type="datetimeFigureOut">
              <a:rPr lang="ar-EG" smtClean="0"/>
              <a:t>11/08/1441</a:t>
            </a:fld>
            <a:endParaRPr lang="ar-EG"/>
          </a:p>
        </p:txBody>
      </p:sp>
      <p:sp>
        <p:nvSpPr>
          <p:cNvPr id="6" name="Footer Placeholder 5"/>
          <p:cNvSpPr>
            <a:spLocks noGrp="1"/>
          </p:cNvSpPr>
          <p:nvPr>
            <p:ph type="ftr" sz="quarter" idx="11"/>
          </p:nvPr>
        </p:nvSpPr>
        <p:spPr/>
        <p:txBody>
          <a:bodyPr/>
          <a:lstStyle/>
          <a:p>
            <a:endParaRPr lang="ar-EG"/>
          </a:p>
        </p:txBody>
      </p:sp>
      <p:sp>
        <p:nvSpPr>
          <p:cNvPr id="7" name="Slide Number Placeholder 6"/>
          <p:cNvSpPr>
            <a:spLocks noGrp="1"/>
          </p:cNvSpPr>
          <p:nvPr>
            <p:ph type="sldNum" sz="quarter" idx="12"/>
          </p:nvPr>
        </p:nvSpPr>
        <p:spPr/>
        <p:txBody>
          <a:bodyPr/>
          <a:lstStyle/>
          <a:p>
            <a:fld id="{49885911-A0CF-462C-9C41-B99BB0F8794F}" type="slidenum">
              <a:rPr lang="ar-EG" smtClean="0"/>
              <a:t>‹#›</a:t>
            </a:fld>
            <a:endParaRPr lang="ar-EG"/>
          </a:p>
        </p:txBody>
      </p:sp>
    </p:spTree>
    <p:extLst>
      <p:ext uri="{BB962C8B-B14F-4D97-AF65-F5344CB8AC3E}">
        <p14:creationId xmlns:p14="http://schemas.microsoft.com/office/powerpoint/2010/main" val="696633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en-US"/>
              <a:t>Click to edit Master title style</a:t>
            </a:r>
            <a:endParaRPr lang="ar-EG"/>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4" name="Date Placeholder 3"/>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EFA0E5FF-B424-4DFE-8581-6630AAA49E99}" type="datetimeFigureOut">
              <a:rPr lang="ar-EG" smtClean="0"/>
              <a:t>11/08/1441</a:t>
            </a:fld>
            <a:endParaRPr lang="ar-EG"/>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EG"/>
          </a:p>
        </p:txBody>
      </p:sp>
      <p:sp>
        <p:nvSpPr>
          <p:cNvPr id="6" name="Slide Number Placeholder 5"/>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49885911-A0CF-462C-9C41-B99BB0F8794F}" type="slidenum">
              <a:rPr lang="ar-EG" smtClean="0"/>
              <a:t>‹#›</a:t>
            </a:fld>
            <a:endParaRPr lang="ar-EG"/>
          </a:p>
        </p:txBody>
      </p:sp>
    </p:spTree>
    <p:extLst>
      <p:ext uri="{BB962C8B-B14F-4D97-AF65-F5344CB8AC3E}">
        <p14:creationId xmlns:p14="http://schemas.microsoft.com/office/powerpoint/2010/main" val="29858284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r-EG"/>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7028" y="0"/>
            <a:ext cx="13193962" cy="7253207"/>
          </a:xfrm>
          <a:prstGeom prst="rect">
            <a:avLst/>
          </a:prstGeom>
        </p:spPr>
      </p:pic>
      <p:sp>
        <p:nvSpPr>
          <p:cNvPr id="2" name="Title 1"/>
          <p:cNvSpPr>
            <a:spLocks noGrp="1"/>
          </p:cNvSpPr>
          <p:nvPr>
            <p:ph type="ctrTitle"/>
          </p:nvPr>
        </p:nvSpPr>
        <p:spPr>
          <a:xfrm>
            <a:off x="4313696" y="3065218"/>
            <a:ext cx="7878305" cy="2057113"/>
          </a:xfrm>
        </p:spPr>
        <p:txBody>
          <a:bodyPr>
            <a:normAutofit fontScale="90000"/>
          </a:bodyPr>
          <a:lstStyle/>
          <a:p>
            <a:r>
              <a:rPr lang="ar-EG" dirty="0" smtClean="0">
                <a:solidFill>
                  <a:schemeClr val="bg1"/>
                </a:solidFill>
              </a:rPr>
              <a:t>محاضرة (3) تك الملابس الذكية</a:t>
            </a:r>
            <a:br>
              <a:rPr lang="ar-EG" dirty="0" smtClean="0">
                <a:solidFill>
                  <a:schemeClr val="bg1"/>
                </a:solidFill>
              </a:rPr>
            </a:br>
            <a:r>
              <a:rPr lang="ar-EG" dirty="0" smtClean="0">
                <a:solidFill>
                  <a:schemeClr val="bg1"/>
                </a:solidFill>
              </a:rPr>
              <a:t>الفرقة الرابعة </a:t>
            </a:r>
            <a:br>
              <a:rPr lang="ar-EG" dirty="0" smtClean="0">
                <a:solidFill>
                  <a:schemeClr val="bg1"/>
                </a:solidFill>
              </a:rPr>
            </a:br>
            <a:r>
              <a:rPr lang="ar-EG" dirty="0" smtClean="0">
                <a:solidFill>
                  <a:schemeClr val="bg1"/>
                </a:solidFill>
              </a:rPr>
              <a:t>قسم تك الملابس و الموضة</a:t>
            </a:r>
            <a:endParaRPr lang="ar-EG" dirty="0">
              <a:solidFill>
                <a:schemeClr val="bg1"/>
              </a:solidFill>
            </a:endParaRPr>
          </a:p>
        </p:txBody>
      </p:sp>
      <p:sp>
        <p:nvSpPr>
          <p:cNvPr id="3" name="Subtitle 2"/>
          <p:cNvSpPr>
            <a:spLocks noGrp="1"/>
          </p:cNvSpPr>
          <p:nvPr>
            <p:ph type="subTitle" idx="1"/>
          </p:nvPr>
        </p:nvSpPr>
        <p:spPr>
          <a:xfrm>
            <a:off x="4313695" y="5055590"/>
            <a:ext cx="7878306" cy="1426575"/>
          </a:xfrm>
        </p:spPr>
        <p:txBody>
          <a:bodyPr/>
          <a:lstStyle/>
          <a:p>
            <a:r>
              <a:rPr lang="ar-EG" dirty="0" smtClean="0">
                <a:solidFill>
                  <a:schemeClr val="bg1"/>
                </a:solidFill>
              </a:rPr>
              <a:t>اعداد</a:t>
            </a:r>
          </a:p>
          <a:p>
            <a:r>
              <a:rPr lang="ar-EG" dirty="0" smtClean="0">
                <a:solidFill>
                  <a:schemeClr val="bg1"/>
                </a:solidFill>
              </a:rPr>
              <a:t>م.د. شيرين صلاح الدين على سالم</a:t>
            </a:r>
            <a:endParaRPr lang="ar-EG" dirty="0">
              <a:solidFill>
                <a:schemeClr val="bg1"/>
              </a:solidFill>
            </a:endParaRPr>
          </a:p>
        </p:txBody>
      </p:sp>
    </p:spTree>
    <p:extLst>
      <p:ext uri="{BB962C8B-B14F-4D97-AF65-F5344CB8AC3E}">
        <p14:creationId xmlns:p14="http://schemas.microsoft.com/office/powerpoint/2010/main" val="35932287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094" y="0"/>
            <a:ext cx="13193962" cy="7253207"/>
          </a:xfrm>
          <a:prstGeom prst="rect">
            <a:avLst/>
          </a:prstGeom>
        </p:spPr>
      </p:pic>
      <p:sp>
        <p:nvSpPr>
          <p:cNvPr id="2" name="Rectangle 1"/>
          <p:cNvSpPr/>
          <p:nvPr/>
        </p:nvSpPr>
        <p:spPr>
          <a:xfrm>
            <a:off x="4131092" y="699681"/>
            <a:ext cx="6971780" cy="530145"/>
          </a:xfrm>
          <a:prstGeom prst="rect">
            <a:avLst/>
          </a:prstGeom>
        </p:spPr>
        <p:txBody>
          <a:bodyPr wrap="none">
            <a:spAutoFit/>
          </a:bodyPr>
          <a:lstStyle/>
          <a:p>
            <a:pPr algn="ctr">
              <a:lnSpc>
                <a:spcPct val="107000"/>
              </a:lnSpc>
              <a:spcAft>
                <a:spcPts val="800"/>
              </a:spcAft>
            </a:pPr>
            <a:r>
              <a:rPr lang="en-US" sz="2800" b="1" dirty="0" err="1">
                <a:latin typeface="Arial" panose="020B0604020202020204" pitchFamily="34" charset="0"/>
                <a:ea typeface="Calibri" panose="020F0502020204030204" pitchFamily="34" charset="0"/>
                <a:cs typeface="Arial" panose="020B0604020202020204" pitchFamily="34" charset="0"/>
              </a:rPr>
              <a:t>الملابس</a:t>
            </a:r>
            <a:r>
              <a:rPr lang="en-US" sz="2800" b="1" dirty="0">
                <a:latin typeface="Arial" panose="020B0604020202020204" pitchFamily="34" charset="0"/>
                <a:ea typeface="Calibri" panose="020F0502020204030204" pitchFamily="34" charset="0"/>
                <a:cs typeface="Arial" panose="020B0604020202020204" pitchFamily="34" charset="0"/>
              </a:rPr>
              <a:t> </a:t>
            </a:r>
            <a:r>
              <a:rPr lang="en-US" sz="2800" b="1" dirty="0" err="1">
                <a:latin typeface="Arial" panose="020B0604020202020204" pitchFamily="34" charset="0"/>
                <a:ea typeface="Calibri" panose="020F0502020204030204" pitchFamily="34" charset="0"/>
                <a:cs typeface="Arial" panose="020B0604020202020204" pitchFamily="34" charset="0"/>
              </a:rPr>
              <a:t>الذكية</a:t>
            </a:r>
            <a:r>
              <a:rPr lang="en-US" sz="2800" b="1" dirty="0">
                <a:latin typeface="Arial" panose="020B0604020202020204" pitchFamily="34" charset="0"/>
                <a:ea typeface="Calibri" panose="020F0502020204030204" pitchFamily="34" charset="0"/>
                <a:cs typeface="Arial" panose="020B0604020202020204" pitchFamily="34" charset="0"/>
              </a:rPr>
              <a:t> </a:t>
            </a:r>
            <a:r>
              <a:rPr lang="en-US" sz="2800" b="1" dirty="0" err="1">
                <a:latin typeface="Arial" panose="020B0604020202020204" pitchFamily="34" charset="0"/>
                <a:ea typeface="Calibri" panose="020F0502020204030204" pitchFamily="34" charset="0"/>
                <a:cs typeface="Arial" panose="020B0604020202020204" pitchFamily="34" charset="0"/>
              </a:rPr>
              <a:t>هي</a:t>
            </a:r>
            <a:r>
              <a:rPr lang="en-US" sz="2800" b="1" dirty="0">
                <a:latin typeface="Arial" panose="020B0604020202020204" pitchFamily="34" charset="0"/>
                <a:ea typeface="Calibri" panose="020F0502020204030204" pitchFamily="34" charset="0"/>
                <a:cs typeface="Arial" panose="020B0604020202020204" pitchFamily="34" charset="0"/>
              </a:rPr>
              <a:t> </a:t>
            </a:r>
            <a:r>
              <a:rPr lang="en-US" sz="2800" b="1" dirty="0" err="1">
                <a:latin typeface="Arial" panose="020B0604020202020204" pitchFamily="34" charset="0"/>
                <a:ea typeface="Calibri" panose="020F0502020204030204" pitchFamily="34" charset="0"/>
                <a:cs typeface="Arial" panose="020B0604020202020204" pitchFamily="34" charset="0"/>
              </a:rPr>
              <a:t>مستقبل</a:t>
            </a:r>
            <a:r>
              <a:rPr lang="en-US" sz="2800" b="1" dirty="0">
                <a:latin typeface="Arial" panose="020B0604020202020204" pitchFamily="34" charset="0"/>
                <a:ea typeface="Calibri" panose="020F0502020204030204" pitchFamily="34" charset="0"/>
                <a:cs typeface="Arial" panose="020B0604020202020204" pitchFamily="34" charset="0"/>
              </a:rPr>
              <a:t> </a:t>
            </a:r>
            <a:r>
              <a:rPr lang="en-US" sz="2800" b="1" dirty="0" err="1">
                <a:latin typeface="Arial" panose="020B0604020202020204" pitchFamily="34" charset="0"/>
                <a:ea typeface="Calibri" panose="020F0502020204030204" pitchFamily="34" charset="0"/>
                <a:cs typeface="Arial" panose="020B0604020202020204" pitchFamily="34" charset="0"/>
              </a:rPr>
              <a:t>صناعة</a:t>
            </a:r>
            <a:r>
              <a:rPr lang="en-US" sz="2800" b="1" dirty="0">
                <a:latin typeface="Arial" panose="020B0604020202020204" pitchFamily="34" charset="0"/>
                <a:ea typeface="Calibri" panose="020F0502020204030204" pitchFamily="34" charset="0"/>
                <a:cs typeface="Arial" panose="020B0604020202020204" pitchFamily="34" charset="0"/>
              </a:rPr>
              <a:t> </a:t>
            </a:r>
            <a:r>
              <a:rPr lang="en-US" sz="2800" b="1" dirty="0" err="1">
                <a:latin typeface="Arial" panose="020B0604020202020204" pitchFamily="34" charset="0"/>
                <a:ea typeface="Calibri" panose="020F0502020204030204" pitchFamily="34" charset="0"/>
                <a:cs typeface="Arial" panose="020B0604020202020204" pitchFamily="34" charset="0"/>
              </a:rPr>
              <a:t>الأجهزة</a:t>
            </a:r>
            <a:r>
              <a:rPr lang="en-US" sz="2800" b="1" dirty="0">
                <a:latin typeface="Arial" panose="020B0604020202020204" pitchFamily="34" charset="0"/>
                <a:ea typeface="Calibri" panose="020F0502020204030204" pitchFamily="34" charset="0"/>
                <a:cs typeface="Arial" panose="020B0604020202020204" pitchFamily="34" charset="0"/>
              </a:rPr>
              <a:t> </a:t>
            </a:r>
            <a:r>
              <a:rPr lang="en-US" sz="2800" b="1" dirty="0" err="1">
                <a:latin typeface="Arial" panose="020B0604020202020204" pitchFamily="34" charset="0"/>
                <a:ea typeface="Calibri" panose="020F0502020204030204" pitchFamily="34" charset="0"/>
                <a:cs typeface="Arial" panose="020B0604020202020204" pitchFamily="34" charset="0"/>
              </a:rPr>
              <a:t>القابلة</a:t>
            </a:r>
            <a:r>
              <a:rPr lang="en-US" sz="2800" b="1" dirty="0">
                <a:latin typeface="Arial" panose="020B0604020202020204" pitchFamily="34" charset="0"/>
                <a:ea typeface="Calibri" panose="020F0502020204030204" pitchFamily="34" charset="0"/>
                <a:cs typeface="Arial" panose="020B0604020202020204" pitchFamily="34" charset="0"/>
              </a:rPr>
              <a:t> </a:t>
            </a:r>
            <a:r>
              <a:rPr lang="en-US" sz="2800" b="1" dirty="0" err="1">
                <a:latin typeface="Arial" panose="020B0604020202020204" pitchFamily="34" charset="0"/>
                <a:ea typeface="Calibri" panose="020F0502020204030204" pitchFamily="34" charset="0"/>
                <a:cs typeface="Arial" panose="020B0604020202020204" pitchFamily="34" charset="0"/>
              </a:rPr>
              <a:t>للارتداء</a:t>
            </a:r>
            <a:endParaRPr lang="en-US" sz="2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3" name="Rectangle 2"/>
          <p:cNvSpPr/>
          <p:nvPr/>
        </p:nvSpPr>
        <p:spPr>
          <a:xfrm>
            <a:off x="4028792" y="1692238"/>
            <a:ext cx="8163208" cy="1146211"/>
          </a:xfrm>
          <a:prstGeom prst="rect">
            <a:avLst/>
          </a:prstGeom>
        </p:spPr>
        <p:txBody>
          <a:bodyPr wrap="square">
            <a:spAutoFit/>
          </a:bodyPr>
          <a:lstStyle/>
          <a:p>
            <a:pPr>
              <a:lnSpc>
                <a:spcPct val="107000"/>
              </a:lnSpc>
              <a:spcAft>
                <a:spcPts val="800"/>
              </a:spcAft>
            </a:pPr>
            <a:r>
              <a:rPr lang="en-US" sz="3200" dirty="0" err="1">
                <a:latin typeface="Arial" panose="020B0604020202020204" pitchFamily="34" charset="0"/>
                <a:ea typeface="Calibri" panose="020F0502020204030204" pitchFamily="34" charset="0"/>
                <a:cs typeface="Arial" panose="020B0604020202020204" pitchFamily="34" charset="0"/>
              </a:rPr>
              <a:t>المستقبل</a:t>
            </a:r>
            <a:r>
              <a:rPr lang="en-US" sz="3200" dirty="0">
                <a:latin typeface="Arial" panose="020B0604020202020204" pitchFamily="34" charset="0"/>
                <a:ea typeface="Calibri" panose="020F0502020204030204" pitchFamily="34" charset="0"/>
                <a:cs typeface="Arial" panose="020B0604020202020204" pitchFamily="34" charset="0"/>
              </a:rPr>
              <a:t> </a:t>
            </a:r>
            <a:r>
              <a:rPr lang="en-US" sz="3200" dirty="0" err="1">
                <a:latin typeface="Arial" panose="020B0604020202020204" pitchFamily="34" charset="0"/>
                <a:ea typeface="Calibri" panose="020F0502020204030204" pitchFamily="34" charset="0"/>
                <a:cs typeface="Arial" panose="020B0604020202020204" pitchFamily="34" charset="0"/>
              </a:rPr>
              <a:t>سيكون</a:t>
            </a:r>
            <a:r>
              <a:rPr lang="en-US" sz="3200" dirty="0">
                <a:latin typeface="Arial" panose="020B0604020202020204" pitchFamily="34" charset="0"/>
                <a:ea typeface="Calibri" panose="020F0502020204030204" pitchFamily="34" charset="0"/>
                <a:cs typeface="Arial" panose="020B0604020202020204" pitchFamily="34" charset="0"/>
              </a:rPr>
              <a:t> </a:t>
            </a:r>
            <a:r>
              <a:rPr lang="en-US" sz="3200" dirty="0" err="1">
                <a:latin typeface="Arial" panose="020B0604020202020204" pitchFamily="34" charset="0"/>
                <a:ea typeface="Calibri" panose="020F0502020204030204" pitchFamily="34" charset="0"/>
                <a:cs typeface="Arial" panose="020B0604020202020204" pitchFamily="34" charset="0"/>
              </a:rPr>
              <a:t>جامحًا</a:t>
            </a:r>
            <a:r>
              <a:rPr lang="en-US" sz="3200" dirty="0">
                <a:latin typeface="Arial" panose="020B0604020202020204" pitchFamily="34" charset="0"/>
                <a:ea typeface="Calibri" panose="020F0502020204030204" pitchFamily="34" charset="0"/>
                <a:cs typeface="Arial" panose="020B0604020202020204" pitchFamily="34" charset="0"/>
              </a:rPr>
              <a:t> ، </a:t>
            </a:r>
            <a:r>
              <a:rPr lang="en-US" sz="3200" dirty="0" err="1">
                <a:latin typeface="Arial" panose="020B0604020202020204" pitchFamily="34" charset="0"/>
                <a:ea typeface="Calibri" panose="020F0502020204030204" pitchFamily="34" charset="0"/>
                <a:cs typeface="Arial" panose="020B0604020202020204" pitchFamily="34" charset="0"/>
              </a:rPr>
              <a:t>غالبًا</a:t>
            </a:r>
            <a:r>
              <a:rPr lang="en-US" sz="3200" dirty="0">
                <a:latin typeface="Arial" panose="020B0604020202020204" pitchFamily="34" charset="0"/>
                <a:ea typeface="Calibri" panose="020F0502020204030204" pitchFamily="34" charset="0"/>
                <a:cs typeface="Arial" panose="020B0604020202020204" pitchFamily="34" charset="0"/>
              </a:rPr>
              <a:t> </a:t>
            </a:r>
            <a:r>
              <a:rPr lang="en-US" sz="3200" dirty="0" err="1">
                <a:latin typeface="Arial" panose="020B0604020202020204" pitchFamily="34" charset="0"/>
                <a:ea typeface="Calibri" panose="020F0502020204030204" pitchFamily="34" charset="0"/>
                <a:cs typeface="Arial" panose="020B0604020202020204" pitchFamily="34" charset="0"/>
              </a:rPr>
              <a:t>لأن</a:t>
            </a:r>
            <a:r>
              <a:rPr lang="en-US" sz="3200" dirty="0">
                <a:latin typeface="Arial" panose="020B0604020202020204" pitchFamily="34" charset="0"/>
                <a:ea typeface="Calibri" panose="020F0502020204030204" pitchFamily="34" charset="0"/>
                <a:cs typeface="Arial" panose="020B0604020202020204" pitchFamily="34" charset="0"/>
              </a:rPr>
              <a:t> </a:t>
            </a:r>
            <a:r>
              <a:rPr lang="en-US" sz="3200" dirty="0" err="1">
                <a:latin typeface="Arial" panose="020B0604020202020204" pitchFamily="34" charset="0"/>
                <a:ea typeface="Calibri" panose="020F0502020204030204" pitchFamily="34" charset="0"/>
                <a:cs typeface="Arial" panose="020B0604020202020204" pitchFamily="34" charset="0"/>
              </a:rPr>
              <a:t>التكنولوجيا</a:t>
            </a:r>
            <a:r>
              <a:rPr lang="en-US" sz="3200" dirty="0">
                <a:latin typeface="Arial" panose="020B0604020202020204" pitchFamily="34" charset="0"/>
                <a:ea typeface="Calibri" panose="020F0502020204030204" pitchFamily="34" charset="0"/>
                <a:cs typeface="Arial" panose="020B0604020202020204" pitchFamily="34" charset="0"/>
              </a:rPr>
              <a:t> </a:t>
            </a:r>
            <a:r>
              <a:rPr lang="en-US" sz="3200" dirty="0" err="1">
                <a:latin typeface="Arial" panose="020B0604020202020204" pitchFamily="34" charset="0"/>
                <a:ea typeface="Calibri" panose="020F0502020204030204" pitchFamily="34" charset="0"/>
                <a:cs typeface="Arial" panose="020B0604020202020204" pitchFamily="34" charset="0"/>
              </a:rPr>
              <a:t>تنتقل</a:t>
            </a:r>
            <a:r>
              <a:rPr lang="en-US" sz="3200" dirty="0">
                <a:latin typeface="Arial" panose="020B0604020202020204" pitchFamily="34" charset="0"/>
                <a:ea typeface="Calibri" panose="020F0502020204030204" pitchFamily="34" charset="0"/>
                <a:cs typeface="Arial" panose="020B0604020202020204" pitchFamily="34" charset="0"/>
              </a:rPr>
              <a:t> </a:t>
            </a:r>
            <a:r>
              <a:rPr lang="en-US" sz="3200" dirty="0" err="1">
                <a:latin typeface="Arial" panose="020B0604020202020204" pitchFamily="34" charset="0"/>
                <a:ea typeface="Calibri" panose="020F0502020204030204" pitchFamily="34" charset="0"/>
                <a:cs typeface="Arial" panose="020B0604020202020204" pitchFamily="34" charset="0"/>
              </a:rPr>
              <a:t>من</a:t>
            </a:r>
            <a:r>
              <a:rPr lang="en-US" sz="3200" dirty="0">
                <a:latin typeface="Arial" panose="020B0604020202020204" pitchFamily="34" charset="0"/>
                <a:ea typeface="Calibri" panose="020F0502020204030204" pitchFamily="34" charset="0"/>
                <a:cs typeface="Arial" panose="020B0604020202020204" pitchFamily="34" charset="0"/>
              </a:rPr>
              <a:t> </a:t>
            </a:r>
            <a:r>
              <a:rPr lang="en-US" sz="3200" dirty="0" err="1">
                <a:latin typeface="Arial" panose="020B0604020202020204" pitchFamily="34" charset="0"/>
                <a:ea typeface="Calibri" panose="020F0502020204030204" pitchFamily="34" charset="0"/>
                <a:cs typeface="Arial" panose="020B0604020202020204" pitchFamily="34" charset="0"/>
              </a:rPr>
              <a:t>كف</a:t>
            </a:r>
            <a:r>
              <a:rPr lang="en-US" sz="3200" dirty="0">
                <a:latin typeface="Arial" panose="020B0604020202020204" pitchFamily="34" charset="0"/>
                <a:ea typeface="Calibri" panose="020F0502020204030204" pitchFamily="34" charset="0"/>
                <a:cs typeface="Arial" panose="020B0604020202020204" pitchFamily="34" charset="0"/>
              </a:rPr>
              <a:t> </a:t>
            </a:r>
            <a:r>
              <a:rPr lang="en-US" sz="3200" dirty="0" err="1">
                <a:latin typeface="Arial" panose="020B0604020202020204" pitchFamily="34" charset="0"/>
                <a:ea typeface="Calibri" panose="020F0502020204030204" pitchFamily="34" charset="0"/>
                <a:cs typeface="Arial" panose="020B0604020202020204" pitchFamily="34" charset="0"/>
              </a:rPr>
              <a:t>أيدينا</a:t>
            </a:r>
            <a:r>
              <a:rPr lang="en-US" sz="3200" dirty="0">
                <a:latin typeface="Arial" panose="020B0604020202020204" pitchFamily="34" charset="0"/>
                <a:ea typeface="Calibri" panose="020F0502020204030204" pitchFamily="34" charset="0"/>
                <a:cs typeface="Arial" panose="020B0604020202020204" pitchFamily="34" charset="0"/>
              </a:rPr>
              <a:t> </a:t>
            </a:r>
            <a:r>
              <a:rPr lang="en-US" sz="3200" dirty="0" err="1">
                <a:latin typeface="Arial" panose="020B0604020202020204" pitchFamily="34" charset="0"/>
                <a:ea typeface="Calibri" panose="020F0502020204030204" pitchFamily="34" charset="0"/>
                <a:cs typeface="Arial" panose="020B0604020202020204" pitchFamily="34" charset="0"/>
              </a:rPr>
              <a:t>إلى</a:t>
            </a:r>
            <a:r>
              <a:rPr lang="en-US" sz="3200" dirty="0">
                <a:latin typeface="Arial" panose="020B0604020202020204" pitchFamily="34" charset="0"/>
                <a:ea typeface="Calibri" panose="020F0502020204030204" pitchFamily="34" charset="0"/>
                <a:cs typeface="Arial" panose="020B0604020202020204" pitchFamily="34" charset="0"/>
              </a:rPr>
              <a:t> </a:t>
            </a:r>
            <a:r>
              <a:rPr lang="en-US" sz="3200" dirty="0" err="1">
                <a:latin typeface="Arial" panose="020B0604020202020204" pitchFamily="34" charset="0"/>
                <a:ea typeface="Calibri" panose="020F0502020204030204" pitchFamily="34" charset="0"/>
                <a:cs typeface="Arial" panose="020B0604020202020204" pitchFamily="34" charset="0"/>
              </a:rPr>
              <a:t>كم</a:t>
            </a:r>
            <a:r>
              <a:rPr lang="en-US" sz="3200" dirty="0">
                <a:latin typeface="Arial" panose="020B0604020202020204" pitchFamily="34" charset="0"/>
                <a:ea typeface="Calibri" panose="020F0502020204030204" pitchFamily="34" charset="0"/>
                <a:cs typeface="Arial" panose="020B0604020202020204" pitchFamily="34" charset="0"/>
              </a:rPr>
              <a:t> </a:t>
            </a:r>
            <a:r>
              <a:rPr lang="en-US" sz="3200" dirty="0" err="1">
                <a:latin typeface="Arial" panose="020B0604020202020204" pitchFamily="34" charset="0"/>
                <a:ea typeface="Calibri" panose="020F0502020204030204" pitchFamily="34" charset="0"/>
                <a:cs typeface="Arial" panose="020B0604020202020204" pitchFamily="34" charset="0"/>
              </a:rPr>
              <a:t>قميصنا</a:t>
            </a:r>
            <a:r>
              <a:rPr lang="en-US" sz="3200" dirty="0">
                <a:latin typeface="Arial" panose="020B0604020202020204" pitchFamily="34" charset="0"/>
                <a:ea typeface="Calibri" panose="020F0502020204030204" pitchFamily="34" charset="0"/>
                <a:cs typeface="Arial" panose="020B0604020202020204" pitchFamily="34" charset="0"/>
              </a:rPr>
              <a:t> </a:t>
            </a:r>
            <a:r>
              <a:rPr lang="en-US" dirty="0">
                <a:latin typeface="Arial" panose="020B0604020202020204" pitchFamily="34" charset="0"/>
                <a:ea typeface="Calibri" panose="020F0502020204030204" pitchFamily="34" charset="0"/>
                <a:cs typeface="Arial" panose="020B0604020202020204" pitchFamily="34" charset="0"/>
              </a:rPr>
              <a:t>. </a:t>
            </a:r>
            <a:endParaRPr lang="en-US" sz="12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5" name="Picture 4" descr="Smart Clothing Is the Future of the Wearables Industry"/>
          <p:cNvPicPr/>
          <p:nvPr/>
        </p:nvPicPr>
        <p:blipFill>
          <a:blip r:embed="rId3">
            <a:extLst>
              <a:ext uri="{28A0092B-C50C-407E-A947-70E740481C1C}">
                <a14:useLocalDpi xmlns:a14="http://schemas.microsoft.com/office/drawing/2010/main" val="0"/>
              </a:ext>
            </a:extLst>
          </a:blip>
          <a:srcRect/>
          <a:stretch>
            <a:fillRect/>
          </a:stretch>
        </p:blipFill>
        <p:spPr bwMode="auto">
          <a:xfrm>
            <a:off x="805759" y="2838449"/>
            <a:ext cx="11322867" cy="3924490"/>
          </a:xfrm>
          <a:prstGeom prst="rect">
            <a:avLst/>
          </a:prstGeom>
          <a:noFill/>
          <a:ln>
            <a:noFill/>
          </a:ln>
        </p:spPr>
      </p:pic>
    </p:spTree>
    <p:extLst>
      <p:ext uri="{BB962C8B-B14F-4D97-AF65-F5344CB8AC3E}">
        <p14:creationId xmlns:p14="http://schemas.microsoft.com/office/powerpoint/2010/main" val="39199254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2" cstate="print">
            <a:extLst>
              <a:ext uri="{28A0092B-C50C-407E-A947-70E740481C1C}">
                <a14:useLocalDpi xmlns:a14="http://schemas.microsoft.com/office/drawing/2010/main" val="0"/>
              </a:ext>
            </a:extLst>
          </a:blip>
          <a:stretch>
            <a:fillRect/>
          </a:stretch>
        </p:blipFill>
        <p:spPr>
          <a:xfrm>
            <a:off x="-530627" y="-2202242"/>
            <a:ext cx="14241463" cy="9075738"/>
          </a:xfrm>
        </p:spPr>
      </p:pic>
      <p:sp>
        <p:nvSpPr>
          <p:cNvPr id="3" name="Rectangle 2"/>
          <p:cNvSpPr/>
          <p:nvPr/>
        </p:nvSpPr>
        <p:spPr>
          <a:xfrm>
            <a:off x="3616453" y="447133"/>
            <a:ext cx="8191665" cy="1051122"/>
          </a:xfrm>
          <a:prstGeom prst="rect">
            <a:avLst/>
          </a:prstGeom>
        </p:spPr>
        <p:txBody>
          <a:bodyPr wrap="none">
            <a:spAutoFit/>
          </a:bodyPr>
          <a:lstStyle/>
          <a:p>
            <a:pPr>
              <a:lnSpc>
                <a:spcPct val="107000"/>
              </a:lnSpc>
              <a:spcAft>
                <a:spcPts val="800"/>
              </a:spcAft>
            </a:pPr>
            <a:r>
              <a:rPr lang="ar-EG" sz="2800" b="1" u="sng" dirty="0" smtClean="0">
                <a:solidFill>
                  <a:srgbClr val="FF0000"/>
                </a:solidFill>
                <a:latin typeface="Calibri" panose="020F0502020204030204" pitchFamily="34" charset="0"/>
                <a:ea typeface="Calibri" panose="020F0502020204030204" pitchFamily="34" charset="0"/>
              </a:rPr>
              <a:t>بعض تطبيقات الملابس الالكترونية الذكية استكمالا للتطبيقات السابقة:</a:t>
            </a:r>
          </a:p>
          <a:p>
            <a:pPr>
              <a:lnSpc>
                <a:spcPct val="107000"/>
              </a:lnSpc>
              <a:spcAft>
                <a:spcPts val="800"/>
              </a:spcAft>
            </a:pPr>
            <a:r>
              <a:rPr lang="ar-SA" sz="2400" b="1" u="sng" dirty="0" smtClean="0">
                <a:latin typeface="Calibri" panose="020F0502020204030204" pitchFamily="34" charset="0"/>
                <a:ea typeface="Calibri" panose="020F0502020204030204" pitchFamily="34" charset="0"/>
              </a:rPr>
              <a:t>ملابس </a:t>
            </a:r>
            <a:r>
              <a:rPr lang="ar-SA" sz="2400" b="1" u="sng" dirty="0">
                <a:latin typeface="Calibri" panose="020F0502020204030204" pitchFamily="34" charset="0"/>
                <a:ea typeface="Calibri" panose="020F0502020204030204" pitchFamily="34" charset="0"/>
              </a:rPr>
              <a:t>لفقدان الوزن:</a:t>
            </a:r>
            <a:endParaRPr lang="en-US" sz="2400" u="sng" dirty="0">
              <a:effectLst/>
              <a:latin typeface="Calibri" panose="020F0502020204030204" pitchFamily="34" charset="0"/>
              <a:ea typeface="Calibri" panose="020F0502020204030204" pitchFamily="34" charset="0"/>
              <a:cs typeface="Arial" panose="020B0604020202020204" pitchFamily="34" charset="0"/>
            </a:endParaRPr>
          </a:p>
        </p:txBody>
      </p:sp>
      <p:sp>
        <p:nvSpPr>
          <p:cNvPr id="2" name="Rectangle 1"/>
          <p:cNvSpPr/>
          <p:nvPr/>
        </p:nvSpPr>
        <p:spPr>
          <a:xfrm>
            <a:off x="1810139" y="1712859"/>
            <a:ext cx="10109946" cy="2397451"/>
          </a:xfrm>
          <a:prstGeom prst="rect">
            <a:avLst/>
          </a:prstGeom>
        </p:spPr>
        <p:txBody>
          <a:bodyPr wrap="square">
            <a:spAutoFit/>
          </a:bodyPr>
          <a:lstStyle/>
          <a:p>
            <a:pPr>
              <a:lnSpc>
                <a:spcPct val="107000"/>
              </a:lnSpc>
              <a:spcAft>
                <a:spcPts val="800"/>
              </a:spcAft>
            </a:pPr>
            <a:r>
              <a:rPr lang="ar-SA" sz="2800" dirty="0">
                <a:latin typeface="Calibri" panose="020F0502020204030204" pitchFamily="34" charset="0"/>
                <a:ea typeface="Calibri" panose="020F0502020204030204" pitchFamily="34" charset="0"/>
              </a:rPr>
              <a:t>ولفقدان الوزن ايضاً ملابس مختصة، اذ هناك حذاء ذكي صنع خصيصا من اجل فقدان الوزن عن طريق العمل على تبريد الأنسجة الأمر الذي يحفز الجسم على حرق الدهون وانتاج الطاقة، كما انه يمكن ضبط حرارتة تبعا لحرارة الجسم حتى لا يشعر الشخص بالبرودة ، بالإضافة الى وجود تطبيق فيه يساعد على معرفة السعرات الحرارية التي الجسم . </a:t>
            </a:r>
            <a:endParaRPr lang="en-US" sz="28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5" name="Picture 4"/>
          <p:cNvPicPr/>
          <p:nvPr/>
        </p:nvPicPr>
        <p:blipFill>
          <a:blip r:embed="rId3">
            <a:extLst>
              <a:ext uri="{28A0092B-C50C-407E-A947-70E740481C1C}">
                <a14:useLocalDpi xmlns:a14="http://schemas.microsoft.com/office/drawing/2010/main" val="0"/>
              </a:ext>
            </a:extLst>
          </a:blip>
          <a:srcRect/>
          <a:stretch>
            <a:fillRect/>
          </a:stretch>
        </p:blipFill>
        <p:spPr bwMode="auto">
          <a:xfrm>
            <a:off x="910576" y="3522219"/>
            <a:ext cx="6718041" cy="3155247"/>
          </a:xfrm>
          <a:prstGeom prst="rect">
            <a:avLst/>
          </a:prstGeom>
          <a:noFill/>
        </p:spPr>
      </p:pic>
      <p:pic>
        <p:nvPicPr>
          <p:cNvPr id="6" name="Picture 5"/>
          <p:cNvPicPr/>
          <p:nvPr/>
        </p:nvPicPr>
        <p:blipFill>
          <a:blip r:embed="rId4">
            <a:extLst>
              <a:ext uri="{28A0092B-C50C-407E-A947-70E740481C1C}">
                <a14:useLocalDpi xmlns:a14="http://schemas.microsoft.com/office/drawing/2010/main" val="0"/>
              </a:ext>
            </a:extLst>
          </a:blip>
          <a:srcRect/>
          <a:stretch>
            <a:fillRect/>
          </a:stretch>
        </p:blipFill>
        <p:spPr bwMode="auto">
          <a:xfrm>
            <a:off x="7764445" y="4147608"/>
            <a:ext cx="4249420" cy="2688590"/>
          </a:xfrm>
          <a:prstGeom prst="rect">
            <a:avLst/>
          </a:prstGeom>
          <a:noFill/>
        </p:spPr>
      </p:pic>
    </p:spTree>
    <p:extLst>
      <p:ext uri="{BB962C8B-B14F-4D97-AF65-F5344CB8AC3E}">
        <p14:creationId xmlns:p14="http://schemas.microsoft.com/office/powerpoint/2010/main" val="23255389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2" cstate="print">
            <a:extLst>
              <a:ext uri="{28A0092B-C50C-407E-A947-70E740481C1C}">
                <a14:useLocalDpi xmlns:a14="http://schemas.microsoft.com/office/drawing/2010/main" val="0"/>
              </a:ext>
            </a:extLst>
          </a:blip>
          <a:stretch>
            <a:fillRect/>
          </a:stretch>
        </p:blipFill>
        <p:spPr>
          <a:xfrm>
            <a:off x="-530627" y="-2202242"/>
            <a:ext cx="14241463" cy="9075738"/>
          </a:xfrm>
        </p:spPr>
      </p:pic>
      <p:sp>
        <p:nvSpPr>
          <p:cNvPr id="2" name="Rectangle 1"/>
          <p:cNvSpPr/>
          <p:nvPr/>
        </p:nvSpPr>
        <p:spPr>
          <a:xfrm>
            <a:off x="3442997" y="659403"/>
            <a:ext cx="8471778" cy="685124"/>
          </a:xfrm>
          <a:prstGeom prst="rect">
            <a:avLst/>
          </a:prstGeom>
        </p:spPr>
        <p:txBody>
          <a:bodyPr wrap="square">
            <a:spAutoFit/>
          </a:bodyPr>
          <a:lstStyle/>
          <a:p>
            <a:pPr>
              <a:lnSpc>
                <a:spcPct val="107000"/>
              </a:lnSpc>
              <a:spcAft>
                <a:spcPts val="800"/>
              </a:spcAft>
            </a:pPr>
            <a:r>
              <a:rPr lang="ar-SA" sz="3600" b="1" dirty="0">
                <a:latin typeface="Calibri" panose="020F0502020204030204" pitchFamily="34" charset="0"/>
                <a:ea typeface="Calibri" panose="020F0502020204030204" pitchFamily="34" charset="0"/>
              </a:rPr>
              <a:t>ملابس لتشغيل الأجهزة الإلكترونية ومقاومة البكتيريا:-</a:t>
            </a:r>
            <a:endParaRPr lang="en-US" sz="36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3" name="Rectangle 2"/>
          <p:cNvSpPr/>
          <p:nvPr/>
        </p:nvSpPr>
        <p:spPr>
          <a:xfrm>
            <a:off x="2332653" y="1466356"/>
            <a:ext cx="9582122" cy="2488438"/>
          </a:xfrm>
          <a:prstGeom prst="rect">
            <a:avLst/>
          </a:prstGeom>
        </p:spPr>
        <p:txBody>
          <a:bodyPr wrap="square">
            <a:spAutoFit/>
          </a:bodyPr>
          <a:lstStyle/>
          <a:p>
            <a:pPr>
              <a:lnSpc>
                <a:spcPct val="107000"/>
              </a:lnSpc>
              <a:spcAft>
                <a:spcPts val="800"/>
              </a:spcAft>
            </a:pPr>
            <a:r>
              <a:rPr lang="ar-SA" sz="2400" dirty="0">
                <a:latin typeface="Calibri" panose="020F0502020204030204" pitchFamily="34" charset="0"/>
                <a:ea typeface="Calibri" panose="020F0502020204030204" pitchFamily="34" charset="0"/>
              </a:rPr>
              <a:t>قد تساعدك قريباً الملابس الخاصة بك على تشغيل الأضواء والموسيقى، مع إبقائك منتعشاً وجافاً وآمناً من البكتيريا والفيروسات، وذلك بعد أن طور باحثون من جامعة بوردو الأميركية ابتكار نسيج جديد، يتيح لمرتديه التحكم في الأجهزة الإلكترونية من خلال الملابس .</a:t>
            </a:r>
            <a:endParaRPr lang="en-US" sz="2400" dirty="0">
              <a:latin typeface="Calibri" panose="020F0502020204030204" pitchFamily="34" charset="0"/>
              <a:ea typeface="Calibri" panose="020F0502020204030204" pitchFamily="34" charset="0"/>
              <a:cs typeface="Arial" panose="020B0604020202020204" pitchFamily="34" charset="0"/>
            </a:endParaRPr>
          </a:p>
          <a:p>
            <a:r>
              <a:rPr lang="ar-SA" sz="2400" dirty="0">
                <a:latin typeface="Calibri" panose="020F0502020204030204" pitchFamily="34" charset="0"/>
                <a:ea typeface="Calibri" panose="020F0502020204030204" pitchFamily="34" charset="0"/>
              </a:rPr>
              <a:t>ووفق تقرير نشره أمس موقع جامعة بوردو الأميركية، فإن هذا الابتكار هو الأول من نوعه الذي يتيح تقنية قادرة على تحويل أي قطعة قماش أو نسيج إلى نسيج إلكتروني يعمل بالطاقة الذاتية، من خلال احتوائه على مجسات أو مشغلات موسيقى، أو عروض إضاءة </a:t>
            </a:r>
            <a:endParaRPr lang="en-US" sz="2400" dirty="0"/>
          </a:p>
        </p:txBody>
      </p:sp>
      <p:sp>
        <p:nvSpPr>
          <p:cNvPr id="5" name="Rectangle 4"/>
          <p:cNvSpPr/>
          <p:nvPr/>
        </p:nvSpPr>
        <p:spPr>
          <a:xfrm>
            <a:off x="1987420" y="3883006"/>
            <a:ext cx="9927355" cy="461665"/>
          </a:xfrm>
          <a:prstGeom prst="rect">
            <a:avLst/>
          </a:prstGeom>
        </p:spPr>
        <p:txBody>
          <a:bodyPr wrap="square">
            <a:spAutoFit/>
          </a:bodyPr>
          <a:lstStyle/>
          <a:p>
            <a:r>
              <a:rPr lang="ar-SA" sz="2400" dirty="0">
                <a:latin typeface="Calibri" panose="020F0502020204030204" pitchFamily="34" charset="0"/>
                <a:ea typeface="Calibri" panose="020F0502020204030204" pitchFamily="34" charset="0"/>
              </a:rPr>
              <a:t>بسيطة باستخدام تطريز بسيط دون الحاجة إلى عمليات تصنيع باهظة الثمن تتطلب خطوات معقدة .</a:t>
            </a:r>
            <a:endParaRPr lang="en-US" sz="2400" dirty="0"/>
          </a:p>
        </p:txBody>
      </p:sp>
      <p:pic>
        <p:nvPicPr>
          <p:cNvPr id="6" name="Picture 5" descr="نتيجة بحث الصور عن الملابس الذكية الالكترونية"/>
          <p:cNvPicPr/>
          <p:nvPr/>
        </p:nvPicPr>
        <p:blipFill>
          <a:blip r:embed="rId3">
            <a:extLst>
              <a:ext uri="{28A0092B-C50C-407E-A947-70E740481C1C}">
                <a14:useLocalDpi xmlns:a14="http://schemas.microsoft.com/office/drawing/2010/main" val="0"/>
              </a:ext>
            </a:extLst>
          </a:blip>
          <a:srcRect/>
          <a:stretch>
            <a:fillRect/>
          </a:stretch>
        </p:blipFill>
        <p:spPr bwMode="auto">
          <a:xfrm>
            <a:off x="1894114" y="4466444"/>
            <a:ext cx="8518849" cy="1905000"/>
          </a:xfrm>
          <a:prstGeom prst="rect">
            <a:avLst/>
          </a:prstGeom>
          <a:noFill/>
          <a:ln>
            <a:noFill/>
          </a:ln>
        </p:spPr>
      </p:pic>
    </p:spTree>
    <p:extLst>
      <p:ext uri="{BB962C8B-B14F-4D97-AF65-F5344CB8AC3E}">
        <p14:creationId xmlns:p14="http://schemas.microsoft.com/office/powerpoint/2010/main" val="20281097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2" cstate="print">
            <a:extLst>
              <a:ext uri="{28A0092B-C50C-407E-A947-70E740481C1C}">
                <a14:useLocalDpi xmlns:a14="http://schemas.microsoft.com/office/drawing/2010/main" val="0"/>
              </a:ext>
            </a:extLst>
          </a:blip>
          <a:stretch>
            <a:fillRect/>
          </a:stretch>
        </p:blipFill>
        <p:spPr>
          <a:xfrm>
            <a:off x="-530627" y="-2202242"/>
            <a:ext cx="14241463" cy="9075738"/>
          </a:xfrm>
        </p:spPr>
      </p:pic>
      <p:sp>
        <p:nvSpPr>
          <p:cNvPr id="2" name="Rectangle 1"/>
          <p:cNvSpPr/>
          <p:nvPr/>
        </p:nvSpPr>
        <p:spPr>
          <a:xfrm>
            <a:off x="2491273" y="519224"/>
            <a:ext cx="9451911" cy="3108543"/>
          </a:xfrm>
          <a:prstGeom prst="rect">
            <a:avLst/>
          </a:prstGeom>
        </p:spPr>
        <p:txBody>
          <a:bodyPr wrap="square">
            <a:spAutoFit/>
          </a:bodyPr>
          <a:lstStyle/>
          <a:p>
            <a:r>
              <a:rPr lang="ar-SA" sz="2800" dirty="0">
                <a:latin typeface="Calibri" panose="020F0502020204030204" pitchFamily="34" charset="0"/>
                <a:ea typeface="Calibri" panose="020F0502020204030204" pitchFamily="34" charset="0"/>
              </a:rPr>
              <a:t>يُتوقع أن يكون للملابس الذكية مستقبل واعد مع تزايد الاهتمام والإقبال على التقنيات القابلة للارتداء، باعتبارها الأقرب بشكل طبيعي للمستخدم. الا ان سعر هذه الملابس المرتفع ومحدودية التصاميم المتاحة من هذا القميص يبقيان عائقين أمام شرائه من قبل العامة، فإن هذه العقبات ينتظر أن تزول تدريجياً بعد أن تنتشر صناعة الملابس الذكية على نطاق أكثر اتساعا. ولا شك أن الأيّام القادمة ستحمل معها أنباء عن العديد من الصفقات في كلتا الفئتين، وستُشكل هذه الصفقات الصورة النهائية التي ستخرج عليها الملابس الذكية قريبا .</a:t>
            </a:r>
            <a:endParaRPr lang="en-US" sz="2800" dirty="0"/>
          </a:p>
        </p:txBody>
      </p:sp>
      <p:sp>
        <p:nvSpPr>
          <p:cNvPr id="3" name="Rectangle 2"/>
          <p:cNvSpPr/>
          <p:nvPr/>
        </p:nvSpPr>
        <p:spPr>
          <a:xfrm>
            <a:off x="662473" y="3865636"/>
            <a:ext cx="11280711" cy="954107"/>
          </a:xfrm>
          <a:prstGeom prst="rect">
            <a:avLst/>
          </a:prstGeom>
        </p:spPr>
        <p:txBody>
          <a:bodyPr wrap="square">
            <a:spAutoFit/>
          </a:bodyPr>
          <a:lstStyle/>
          <a:p>
            <a:r>
              <a:rPr lang="ar-SA" sz="2800" dirty="0">
                <a:latin typeface="Calibri" panose="020F0502020204030204" pitchFamily="34" charset="0"/>
                <a:ea typeface="Calibri" panose="020F0502020204030204" pitchFamily="34" charset="0"/>
              </a:rPr>
              <a:t>ووفقاً لباحثين من جامعة سنغافورة الوطنية، يمكن للملابس الذكية الجديدة، أن تحول مرتديها إلى لوحة توصيل بشرية، مما يعزز بشكل فعال من التواصل بين الأجهزة التي يمكن ارتداؤها</a:t>
            </a:r>
            <a:endParaRPr lang="en-US" sz="2800" dirty="0"/>
          </a:p>
        </p:txBody>
      </p:sp>
    </p:spTree>
    <p:extLst>
      <p:ext uri="{BB962C8B-B14F-4D97-AF65-F5344CB8AC3E}">
        <p14:creationId xmlns:p14="http://schemas.microsoft.com/office/powerpoint/2010/main" val="25808727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2" cstate="print">
            <a:extLst>
              <a:ext uri="{28A0092B-C50C-407E-A947-70E740481C1C}">
                <a14:useLocalDpi xmlns:a14="http://schemas.microsoft.com/office/drawing/2010/main" val="0"/>
              </a:ext>
            </a:extLst>
          </a:blip>
          <a:stretch>
            <a:fillRect/>
          </a:stretch>
        </p:blipFill>
        <p:spPr>
          <a:xfrm>
            <a:off x="-530627" y="-2202242"/>
            <a:ext cx="14241463" cy="9075738"/>
          </a:xfrm>
        </p:spPr>
      </p:pic>
      <p:sp>
        <p:nvSpPr>
          <p:cNvPr id="2" name="Rectangle 1"/>
          <p:cNvSpPr/>
          <p:nvPr/>
        </p:nvSpPr>
        <p:spPr>
          <a:xfrm>
            <a:off x="7137919" y="491452"/>
            <a:ext cx="4521080" cy="965392"/>
          </a:xfrm>
          <a:prstGeom prst="rect">
            <a:avLst/>
          </a:prstGeom>
        </p:spPr>
        <p:txBody>
          <a:bodyPr wrap="square">
            <a:spAutoFit/>
          </a:bodyPr>
          <a:lstStyle/>
          <a:p>
            <a:pPr>
              <a:lnSpc>
                <a:spcPct val="107000"/>
              </a:lnSpc>
              <a:spcAft>
                <a:spcPts val="800"/>
              </a:spcAft>
            </a:pPr>
            <a:r>
              <a:rPr lang="ar-EG" sz="2400" b="1" u="sng" dirty="0" smtClean="0">
                <a:latin typeface="Calibri" panose="020F0502020204030204" pitchFamily="34" charset="0"/>
                <a:ea typeface="Calibri" panose="020F0502020204030204" pitchFamily="34" charset="0"/>
              </a:rPr>
              <a:t>الملابس الكرومية :</a:t>
            </a:r>
          </a:p>
          <a:p>
            <a:pPr>
              <a:lnSpc>
                <a:spcPct val="107000"/>
              </a:lnSpc>
              <a:spcAft>
                <a:spcPts val="800"/>
              </a:spcAft>
            </a:pPr>
            <a:r>
              <a:rPr lang="ar-EG" sz="2400" b="1" u="sng" dirty="0" smtClean="0">
                <a:latin typeface="Calibri" panose="020F0502020204030204" pitchFamily="34" charset="0"/>
                <a:ea typeface="Calibri" panose="020F0502020204030204" pitchFamily="34" charset="0"/>
              </a:rPr>
              <a:t>ملابس </a:t>
            </a:r>
            <a:r>
              <a:rPr lang="ar-EG" sz="2400" b="1" u="sng" dirty="0">
                <a:latin typeface="Calibri" panose="020F0502020204030204" pitchFamily="34" charset="0"/>
                <a:ea typeface="Calibri" panose="020F0502020204030204" pitchFamily="34" charset="0"/>
              </a:rPr>
              <a:t>تقوم بتغير لونها : </a:t>
            </a:r>
            <a:endParaRPr lang="en-US" sz="2400" u="sng" dirty="0">
              <a:effectLst/>
              <a:latin typeface="Calibri" panose="020F0502020204030204" pitchFamily="34" charset="0"/>
              <a:ea typeface="Calibri" panose="020F0502020204030204" pitchFamily="34" charset="0"/>
              <a:cs typeface="Arial" panose="020B0604020202020204" pitchFamily="34" charset="0"/>
            </a:endParaRPr>
          </a:p>
        </p:txBody>
      </p:sp>
      <p:sp>
        <p:nvSpPr>
          <p:cNvPr id="3" name="Rectangle 2"/>
          <p:cNvSpPr/>
          <p:nvPr/>
        </p:nvSpPr>
        <p:spPr>
          <a:xfrm>
            <a:off x="2080728" y="1596963"/>
            <a:ext cx="9825134" cy="2246769"/>
          </a:xfrm>
          <a:prstGeom prst="rect">
            <a:avLst/>
          </a:prstGeom>
        </p:spPr>
        <p:txBody>
          <a:bodyPr wrap="square">
            <a:spAutoFit/>
          </a:bodyPr>
          <a:lstStyle/>
          <a:p>
            <a:r>
              <a:rPr lang="en-US" sz="2800" dirty="0" err="1">
                <a:latin typeface="Arial" panose="020B0604020202020204" pitchFamily="34" charset="0"/>
                <a:ea typeface="Calibri" panose="020F0502020204030204" pitchFamily="34" charset="0"/>
              </a:rPr>
              <a:t>ربما</a:t>
            </a:r>
            <a:r>
              <a:rPr lang="en-US" sz="2800" dirty="0">
                <a:latin typeface="Arial" panose="020B0604020202020204" pitchFamily="34" charset="0"/>
                <a:ea typeface="Calibri" panose="020F0502020204030204" pitchFamily="34" charset="0"/>
              </a:rPr>
              <a:t> </a:t>
            </a:r>
            <a:r>
              <a:rPr lang="en-US" sz="2800" dirty="0" err="1">
                <a:latin typeface="Arial" panose="020B0604020202020204" pitchFamily="34" charset="0"/>
                <a:ea typeface="Calibri" panose="020F0502020204030204" pitchFamily="34" charset="0"/>
              </a:rPr>
              <a:t>رأيت</a:t>
            </a:r>
            <a:r>
              <a:rPr lang="en-US" sz="2800" dirty="0">
                <a:latin typeface="Arial" panose="020B0604020202020204" pitchFamily="34" charset="0"/>
                <a:ea typeface="Calibri" panose="020F0502020204030204" pitchFamily="34" charset="0"/>
              </a:rPr>
              <a:t> </a:t>
            </a:r>
            <a:r>
              <a:rPr lang="en-US" sz="2800" dirty="0" err="1">
                <a:latin typeface="Arial" panose="020B0604020202020204" pitchFamily="34" charset="0"/>
                <a:ea typeface="Calibri" panose="020F0502020204030204" pitchFamily="34" charset="0"/>
              </a:rPr>
              <a:t>قمصانًا</a:t>
            </a:r>
            <a:r>
              <a:rPr lang="en-US" sz="2800" dirty="0">
                <a:latin typeface="Arial" panose="020B0604020202020204" pitchFamily="34" charset="0"/>
                <a:ea typeface="Calibri" panose="020F0502020204030204" pitchFamily="34" charset="0"/>
              </a:rPr>
              <a:t> </a:t>
            </a:r>
            <a:r>
              <a:rPr lang="en-US" sz="2800" dirty="0" err="1">
                <a:latin typeface="Arial" panose="020B0604020202020204" pitchFamily="34" charset="0"/>
                <a:ea typeface="Calibri" panose="020F0502020204030204" pitchFamily="34" charset="0"/>
              </a:rPr>
              <a:t>يمكنها</a:t>
            </a:r>
            <a:r>
              <a:rPr lang="en-US" sz="2800" dirty="0">
                <a:latin typeface="Arial" panose="020B0604020202020204" pitchFamily="34" charset="0"/>
                <a:ea typeface="Calibri" panose="020F0502020204030204" pitchFamily="34" charset="0"/>
              </a:rPr>
              <a:t> </a:t>
            </a:r>
            <a:r>
              <a:rPr lang="en-US" sz="2800" dirty="0" err="1">
                <a:latin typeface="Arial" panose="020B0604020202020204" pitchFamily="34" charset="0"/>
                <a:ea typeface="Calibri" panose="020F0502020204030204" pitchFamily="34" charset="0"/>
              </a:rPr>
              <a:t>تغيير</a:t>
            </a:r>
            <a:r>
              <a:rPr lang="en-US" sz="2800" dirty="0">
                <a:latin typeface="Arial" panose="020B0604020202020204" pitchFamily="34" charset="0"/>
                <a:ea typeface="Calibri" panose="020F0502020204030204" pitchFamily="34" charset="0"/>
              </a:rPr>
              <a:t> </a:t>
            </a:r>
            <a:r>
              <a:rPr lang="en-US" sz="2800" dirty="0" err="1">
                <a:latin typeface="Arial" panose="020B0604020202020204" pitchFamily="34" charset="0"/>
                <a:ea typeface="Calibri" panose="020F0502020204030204" pitchFamily="34" charset="0"/>
              </a:rPr>
              <a:t>اللون</a:t>
            </a:r>
            <a:r>
              <a:rPr lang="en-US" sz="2800" dirty="0">
                <a:latin typeface="Arial" panose="020B0604020202020204" pitchFamily="34" charset="0"/>
                <a:ea typeface="Calibri" panose="020F0502020204030204" pitchFamily="34" charset="0"/>
              </a:rPr>
              <a:t> </a:t>
            </a:r>
            <a:r>
              <a:rPr lang="en-US" sz="2800" dirty="0" err="1">
                <a:latin typeface="Arial" panose="020B0604020202020204" pitchFamily="34" charset="0"/>
                <a:ea typeface="Calibri" panose="020F0502020204030204" pitchFamily="34" charset="0"/>
              </a:rPr>
              <a:t>بناءً</a:t>
            </a:r>
            <a:r>
              <a:rPr lang="en-US" sz="2800" dirty="0">
                <a:latin typeface="Arial" panose="020B0604020202020204" pitchFamily="34" charset="0"/>
                <a:ea typeface="Calibri" panose="020F0502020204030204" pitchFamily="34" charset="0"/>
              </a:rPr>
              <a:t> </a:t>
            </a:r>
            <a:r>
              <a:rPr lang="en-US" sz="2800" dirty="0" err="1">
                <a:latin typeface="Arial" panose="020B0604020202020204" pitchFamily="34" charset="0"/>
                <a:ea typeface="Calibri" panose="020F0502020204030204" pitchFamily="34" charset="0"/>
              </a:rPr>
              <a:t>على</a:t>
            </a:r>
            <a:r>
              <a:rPr lang="en-US" sz="2800" dirty="0">
                <a:latin typeface="Arial" panose="020B0604020202020204" pitchFamily="34" charset="0"/>
                <a:ea typeface="Calibri" panose="020F0502020204030204" pitchFamily="34" charset="0"/>
              </a:rPr>
              <a:t> </a:t>
            </a:r>
            <a:r>
              <a:rPr lang="en-US" sz="2800" dirty="0" err="1">
                <a:latin typeface="Arial" panose="020B0604020202020204" pitchFamily="34" charset="0"/>
                <a:ea typeface="Calibri" panose="020F0502020204030204" pitchFamily="34" charset="0"/>
              </a:rPr>
              <a:t>الإضاءة</a:t>
            </a:r>
            <a:r>
              <a:rPr lang="en-US" sz="2800" dirty="0">
                <a:latin typeface="Arial" panose="020B0604020202020204" pitchFamily="34" charset="0"/>
                <a:ea typeface="Calibri" panose="020F0502020204030204" pitchFamily="34" charset="0"/>
              </a:rPr>
              <a:t> </a:t>
            </a:r>
            <a:r>
              <a:rPr lang="en-US" sz="2800" dirty="0" err="1">
                <a:latin typeface="Arial" panose="020B0604020202020204" pitchFamily="34" charset="0"/>
                <a:ea typeface="Calibri" panose="020F0502020204030204" pitchFamily="34" charset="0"/>
              </a:rPr>
              <a:t>المحيطة</a:t>
            </a:r>
            <a:r>
              <a:rPr lang="en-US" sz="2800" dirty="0">
                <a:latin typeface="Arial" panose="020B0604020202020204" pitchFamily="34" charset="0"/>
                <a:ea typeface="Calibri" panose="020F0502020204030204" pitchFamily="34" charset="0"/>
              </a:rPr>
              <a:t> </a:t>
            </a:r>
            <a:r>
              <a:rPr lang="en-US" sz="2800" dirty="0" err="1">
                <a:latin typeface="Arial" panose="020B0604020202020204" pitchFamily="34" charset="0"/>
                <a:ea typeface="Calibri" panose="020F0502020204030204" pitchFamily="34" charset="0"/>
              </a:rPr>
              <a:t>أو</a:t>
            </a:r>
            <a:r>
              <a:rPr lang="en-US" sz="2800" dirty="0">
                <a:latin typeface="Arial" panose="020B0604020202020204" pitchFamily="34" charset="0"/>
                <a:ea typeface="Calibri" panose="020F0502020204030204" pitchFamily="34" charset="0"/>
              </a:rPr>
              <a:t> </a:t>
            </a:r>
            <a:r>
              <a:rPr lang="en-US" sz="2800" dirty="0" err="1">
                <a:latin typeface="Arial" panose="020B0604020202020204" pitchFamily="34" charset="0"/>
                <a:ea typeface="Calibri" panose="020F0502020204030204" pitchFamily="34" charset="0"/>
              </a:rPr>
              <a:t>الحرارة</a:t>
            </a:r>
            <a:r>
              <a:rPr lang="en-US" sz="2800" dirty="0">
                <a:latin typeface="Arial" panose="020B0604020202020204" pitchFamily="34" charset="0"/>
                <a:ea typeface="Calibri" panose="020F0502020204030204" pitchFamily="34" charset="0"/>
              </a:rPr>
              <a:t> . </a:t>
            </a:r>
            <a:r>
              <a:rPr lang="en-US" sz="2800" dirty="0" err="1">
                <a:latin typeface="Arial" panose="020B0604020202020204" pitchFamily="34" charset="0"/>
                <a:ea typeface="Calibri" panose="020F0502020204030204" pitchFamily="34" charset="0"/>
              </a:rPr>
              <a:t>أصبحت</a:t>
            </a:r>
            <a:r>
              <a:rPr lang="en-US" sz="2800" dirty="0">
                <a:latin typeface="Arial" panose="020B0604020202020204" pitchFamily="34" charset="0"/>
                <a:ea typeface="Calibri" panose="020F0502020204030204" pitchFamily="34" charset="0"/>
              </a:rPr>
              <a:t> </a:t>
            </a:r>
            <a:r>
              <a:rPr lang="en-US" sz="2800" dirty="0" err="1">
                <a:latin typeface="Arial" panose="020B0604020202020204" pitchFamily="34" charset="0"/>
                <a:ea typeface="Calibri" panose="020F0502020204030204" pitchFamily="34" charset="0"/>
              </a:rPr>
              <a:t>هذه</a:t>
            </a:r>
            <a:r>
              <a:rPr lang="en-US" sz="2800" dirty="0">
                <a:latin typeface="Arial" panose="020B0604020202020204" pitchFamily="34" charset="0"/>
                <a:ea typeface="Calibri" panose="020F0502020204030204" pitchFamily="34" charset="0"/>
              </a:rPr>
              <a:t> </a:t>
            </a:r>
            <a:r>
              <a:rPr lang="en-US" sz="2800" dirty="0" err="1">
                <a:latin typeface="Arial" panose="020B0604020202020204" pitchFamily="34" charset="0"/>
                <a:ea typeface="Calibri" panose="020F0502020204030204" pitchFamily="34" charset="0"/>
              </a:rPr>
              <a:t>الأشكال</a:t>
            </a:r>
            <a:r>
              <a:rPr lang="en-US" sz="2800" dirty="0">
                <a:latin typeface="Arial" panose="020B0604020202020204" pitchFamily="34" charset="0"/>
                <a:ea typeface="Calibri" panose="020F0502020204030204" pitchFamily="34" charset="0"/>
              </a:rPr>
              <a:t> </a:t>
            </a:r>
            <a:r>
              <a:rPr lang="en-US" sz="2800" dirty="0" err="1">
                <a:latin typeface="Arial" panose="020B0604020202020204" pitchFamily="34" charset="0"/>
                <a:ea typeface="Calibri" panose="020F0502020204030204" pitchFamily="34" charset="0"/>
              </a:rPr>
              <a:t>من</a:t>
            </a:r>
            <a:r>
              <a:rPr lang="en-US" sz="2800" dirty="0">
                <a:latin typeface="Arial" panose="020B0604020202020204" pitchFamily="34" charset="0"/>
                <a:ea typeface="Calibri" panose="020F0502020204030204" pitchFamily="34" charset="0"/>
              </a:rPr>
              <a:t> </a:t>
            </a:r>
            <a:r>
              <a:rPr lang="en-US" sz="2800" dirty="0" err="1">
                <a:latin typeface="Arial" panose="020B0604020202020204" pitchFamily="34" charset="0"/>
                <a:ea typeface="Calibri" panose="020F0502020204030204" pitchFamily="34" charset="0"/>
              </a:rPr>
              <a:t>القمصان</a:t>
            </a:r>
            <a:r>
              <a:rPr lang="en-US" sz="2800" dirty="0">
                <a:latin typeface="Arial" panose="020B0604020202020204" pitchFamily="34" charset="0"/>
                <a:ea typeface="Calibri" panose="020F0502020204030204" pitchFamily="34" charset="0"/>
              </a:rPr>
              <a:t> </a:t>
            </a:r>
            <a:r>
              <a:rPr lang="en-US" sz="2800" dirty="0" err="1">
                <a:latin typeface="Arial" panose="020B0604020202020204" pitchFamily="34" charset="0"/>
                <a:ea typeface="Calibri" panose="020F0502020204030204" pitchFamily="34" charset="0"/>
              </a:rPr>
              <a:t>المتغيرة</a:t>
            </a:r>
            <a:r>
              <a:rPr lang="en-US" sz="2800" dirty="0">
                <a:latin typeface="Arial" panose="020B0604020202020204" pitchFamily="34" charset="0"/>
                <a:ea typeface="Calibri" panose="020F0502020204030204" pitchFamily="34" charset="0"/>
              </a:rPr>
              <a:t> </a:t>
            </a:r>
            <a:r>
              <a:rPr lang="en-US" sz="2800" dirty="0" err="1">
                <a:latin typeface="Arial" panose="020B0604020202020204" pitchFamily="34" charset="0"/>
                <a:ea typeface="Calibri" panose="020F0502020204030204" pitchFamily="34" charset="0"/>
              </a:rPr>
              <a:t>الألوان</a:t>
            </a:r>
            <a:r>
              <a:rPr lang="en-US" sz="2800" dirty="0">
                <a:latin typeface="Arial" panose="020B0604020202020204" pitchFamily="34" charset="0"/>
                <a:ea typeface="Calibri" panose="020F0502020204030204" pitchFamily="34" charset="0"/>
              </a:rPr>
              <a:t> </a:t>
            </a:r>
            <a:r>
              <a:rPr lang="en-US" sz="2800" dirty="0" err="1">
                <a:latin typeface="Arial" panose="020B0604020202020204" pitchFamily="34" charset="0"/>
                <a:ea typeface="Calibri" panose="020F0502020204030204" pitchFamily="34" charset="0"/>
              </a:rPr>
              <a:t>شائعة</a:t>
            </a:r>
            <a:r>
              <a:rPr lang="en-US" sz="2800" dirty="0">
                <a:latin typeface="Arial" panose="020B0604020202020204" pitchFamily="34" charset="0"/>
                <a:ea typeface="Calibri" panose="020F0502020204030204" pitchFamily="34" charset="0"/>
              </a:rPr>
              <a:t> </a:t>
            </a:r>
            <a:r>
              <a:rPr lang="en-US" sz="2800" dirty="0" err="1">
                <a:latin typeface="Arial" panose="020B0604020202020204" pitchFamily="34" charset="0"/>
                <a:ea typeface="Calibri" panose="020F0502020204030204" pitchFamily="34" charset="0"/>
              </a:rPr>
              <a:t>إلى</a:t>
            </a:r>
            <a:r>
              <a:rPr lang="en-US" sz="2800" dirty="0">
                <a:latin typeface="Arial" panose="020B0604020202020204" pitchFamily="34" charset="0"/>
                <a:ea typeface="Calibri" panose="020F0502020204030204" pitchFamily="34" charset="0"/>
              </a:rPr>
              <a:t> </a:t>
            </a:r>
            <a:r>
              <a:rPr lang="en-US" sz="2800" dirty="0" err="1">
                <a:latin typeface="Arial" panose="020B0604020202020204" pitchFamily="34" charset="0"/>
                <a:ea typeface="Calibri" panose="020F0502020204030204" pitchFamily="34" charset="0"/>
              </a:rPr>
              <a:t>حد</a:t>
            </a:r>
            <a:r>
              <a:rPr lang="en-US" sz="2800" dirty="0">
                <a:latin typeface="Arial" panose="020B0604020202020204" pitchFamily="34" charset="0"/>
                <a:ea typeface="Calibri" panose="020F0502020204030204" pitchFamily="34" charset="0"/>
              </a:rPr>
              <a:t> </a:t>
            </a:r>
            <a:r>
              <a:rPr lang="en-US" sz="2800" dirty="0" err="1">
                <a:latin typeface="Arial" panose="020B0604020202020204" pitchFamily="34" charset="0"/>
                <a:ea typeface="Calibri" panose="020F0502020204030204" pitchFamily="34" charset="0"/>
              </a:rPr>
              <a:t>ما</a:t>
            </a:r>
            <a:r>
              <a:rPr lang="en-US" sz="2800" dirty="0">
                <a:latin typeface="Arial" panose="020B0604020202020204" pitchFamily="34" charset="0"/>
                <a:ea typeface="Calibri" panose="020F0502020204030204" pitchFamily="34" charset="0"/>
              </a:rPr>
              <a:t> </a:t>
            </a:r>
            <a:r>
              <a:rPr lang="en-US" sz="2800" dirty="0" err="1">
                <a:latin typeface="Arial" panose="020B0604020202020204" pitchFamily="34" charset="0"/>
                <a:ea typeface="Calibri" panose="020F0502020204030204" pitchFamily="34" charset="0"/>
              </a:rPr>
              <a:t>لأنها</a:t>
            </a:r>
            <a:r>
              <a:rPr lang="en-US" sz="2800" dirty="0">
                <a:latin typeface="Arial" panose="020B0604020202020204" pitchFamily="34" charset="0"/>
                <a:ea typeface="Calibri" panose="020F0502020204030204" pitchFamily="34" charset="0"/>
              </a:rPr>
              <a:t> </a:t>
            </a:r>
            <a:r>
              <a:rPr lang="en-US" sz="2800" dirty="0" err="1">
                <a:latin typeface="Arial" panose="020B0604020202020204" pitchFamily="34" charset="0"/>
                <a:ea typeface="Calibri" panose="020F0502020204030204" pitchFamily="34" charset="0"/>
              </a:rPr>
              <a:t>توفر</a:t>
            </a:r>
            <a:r>
              <a:rPr lang="en-US" sz="2800" dirty="0">
                <a:latin typeface="Arial" panose="020B0604020202020204" pitchFamily="34" charset="0"/>
                <a:ea typeface="Calibri" panose="020F0502020204030204" pitchFamily="34" charset="0"/>
              </a:rPr>
              <a:t> </a:t>
            </a:r>
            <a:r>
              <a:rPr lang="en-US" sz="2800" dirty="0" err="1">
                <a:latin typeface="Arial" panose="020B0604020202020204" pitchFamily="34" charset="0"/>
                <a:ea typeface="Calibri" panose="020F0502020204030204" pitchFamily="34" charset="0"/>
              </a:rPr>
              <a:t>طريقة</a:t>
            </a:r>
            <a:r>
              <a:rPr lang="en-US" sz="2800" dirty="0">
                <a:latin typeface="Arial" panose="020B0604020202020204" pitchFamily="34" charset="0"/>
                <a:ea typeface="Calibri" panose="020F0502020204030204" pitchFamily="34" charset="0"/>
              </a:rPr>
              <a:t> </a:t>
            </a:r>
            <a:r>
              <a:rPr lang="en-US" sz="2800" dirty="0" err="1">
                <a:latin typeface="Arial" panose="020B0604020202020204" pitchFamily="34" charset="0"/>
                <a:ea typeface="Calibri" panose="020F0502020204030204" pitchFamily="34" charset="0"/>
              </a:rPr>
              <a:t>لتمييز</a:t>
            </a:r>
            <a:r>
              <a:rPr lang="en-US" sz="2800" dirty="0">
                <a:latin typeface="Arial" panose="020B0604020202020204" pitchFamily="34" charset="0"/>
                <a:ea typeface="Calibri" panose="020F0502020204030204" pitchFamily="34" charset="0"/>
              </a:rPr>
              <a:t> </a:t>
            </a:r>
            <a:r>
              <a:rPr lang="en-US" sz="2800" dirty="0" err="1">
                <a:latin typeface="Arial" panose="020B0604020202020204" pitchFamily="34" charset="0"/>
                <a:ea typeface="Calibri" panose="020F0502020204030204" pitchFamily="34" charset="0"/>
              </a:rPr>
              <a:t>القميص</a:t>
            </a:r>
            <a:r>
              <a:rPr lang="en-US" sz="2800" dirty="0">
                <a:latin typeface="Arial" panose="020B0604020202020204" pitchFamily="34" charset="0"/>
                <a:ea typeface="Calibri" panose="020F0502020204030204" pitchFamily="34" charset="0"/>
              </a:rPr>
              <a:t> </a:t>
            </a:r>
            <a:r>
              <a:rPr lang="en-US" sz="2800" dirty="0" err="1">
                <a:latin typeface="Arial" panose="020B0604020202020204" pitchFamily="34" charset="0"/>
                <a:ea typeface="Calibri" panose="020F0502020204030204" pitchFamily="34" charset="0"/>
              </a:rPr>
              <a:t>بسهولة</a:t>
            </a:r>
            <a:r>
              <a:rPr lang="en-US" sz="2800" dirty="0">
                <a:latin typeface="Arial" panose="020B0604020202020204" pitchFamily="34" charset="0"/>
                <a:ea typeface="Calibri" panose="020F0502020204030204" pitchFamily="34" charset="0"/>
              </a:rPr>
              <a:t> </a:t>
            </a:r>
            <a:r>
              <a:rPr lang="en-US" sz="2800" dirty="0" err="1">
                <a:latin typeface="Arial" panose="020B0604020202020204" pitchFamily="34" charset="0"/>
                <a:ea typeface="Calibri" panose="020F0502020204030204" pitchFamily="34" charset="0"/>
              </a:rPr>
              <a:t>بعيدًا</a:t>
            </a:r>
            <a:r>
              <a:rPr lang="en-US" sz="2800" dirty="0">
                <a:latin typeface="Arial" panose="020B0604020202020204" pitchFamily="34" charset="0"/>
                <a:ea typeface="Calibri" panose="020F0502020204030204" pitchFamily="34" charset="0"/>
              </a:rPr>
              <a:t> </a:t>
            </a:r>
            <a:r>
              <a:rPr lang="en-US" sz="2800" dirty="0" err="1">
                <a:latin typeface="Arial" panose="020B0604020202020204" pitchFamily="34" charset="0"/>
                <a:ea typeface="Calibri" panose="020F0502020204030204" pitchFamily="34" charset="0"/>
              </a:rPr>
              <a:t>عن</a:t>
            </a:r>
            <a:r>
              <a:rPr lang="en-US" sz="2800" dirty="0">
                <a:latin typeface="Arial" panose="020B0604020202020204" pitchFamily="34" charset="0"/>
                <a:ea typeface="Calibri" panose="020F0502020204030204" pitchFamily="34" charset="0"/>
              </a:rPr>
              <a:t> </a:t>
            </a:r>
            <a:r>
              <a:rPr lang="en-US" sz="2800" dirty="0" err="1">
                <a:latin typeface="Arial" panose="020B0604020202020204" pitchFamily="34" charset="0"/>
                <a:ea typeface="Calibri" panose="020F0502020204030204" pitchFamily="34" charset="0"/>
              </a:rPr>
              <a:t>الآخرين</a:t>
            </a:r>
            <a:r>
              <a:rPr lang="en-US" sz="2800" dirty="0">
                <a:latin typeface="Arial" panose="020B0604020202020204" pitchFamily="34" charset="0"/>
                <a:ea typeface="Calibri" panose="020F0502020204030204" pitchFamily="34" charset="0"/>
              </a:rPr>
              <a:t> . </a:t>
            </a:r>
            <a:r>
              <a:rPr lang="en-US" sz="2800" dirty="0" err="1">
                <a:latin typeface="Arial" panose="020B0604020202020204" pitchFamily="34" charset="0"/>
                <a:ea typeface="Calibri" panose="020F0502020204030204" pitchFamily="34" charset="0"/>
              </a:rPr>
              <a:t>يتم</a:t>
            </a:r>
            <a:r>
              <a:rPr lang="en-US" sz="2800" dirty="0">
                <a:latin typeface="Arial" panose="020B0604020202020204" pitchFamily="34" charset="0"/>
                <a:ea typeface="Calibri" panose="020F0502020204030204" pitchFamily="34" charset="0"/>
              </a:rPr>
              <a:t> </a:t>
            </a:r>
            <a:r>
              <a:rPr lang="en-US" sz="2800" dirty="0" err="1">
                <a:latin typeface="Arial" panose="020B0604020202020204" pitchFamily="34" charset="0"/>
                <a:ea typeface="Calibri" panose="020F0502020204030204" pitchFamily="34" charset="0"/>
              </a:rPr>
              <a:t>استخدام</a:t>
            </a:r>
            <a:r>
              <a:rPr lang="en-US" sz="2800" dirty="0">
                <a:latin typeface="Arial" panose="020B0604020202020204" pitchFamily="34" charset="0"/>
                <a:ea typeface="Calibri" panose="020F0502020204030204" pitchFamily="34" charset="0"/>
              </a:rPr>
              <a:t> </a:t>
            </a:r>
            <a:r>
              <a:rPr lang="en-US" sz="2800" dirty="0" err="1">
                <a:latin typeface="Arial" panose="020B0604020202020204" pitchFamily="34" charset="0"/>
                <a:ea typeface="Calibri" panose="020F0502020204030204" pitchFamily="34" charset="0"/>
              </a:rPr>
              <a:t>هذه</a:t>
            </a:r>
            <a:r>
              <a:rPr lang="en-US" sz="2800" dirty="0">
                <a:latin typeface="Arial" panose="020B0604020202020204" pitchFamily="34" charset="0"/>
                <a:ea typeface="Calibri" panose="020F0502020204030204" pitchFamily="34" charset="0"/>
              </a:rPr>
              <a:t> </a:t>
            </a:r>
            <a:r>
              <a:rPr lang="en-US" sz="2800" dirty="0" err="1">
                <a:latin typeface="Arial" panose="020B0604020202020204" pitchFamily="34" charset="0"/>
                <a:ea typeface="Calibri" panose="020F0502020204030204" pitchFamily="34" charset="0"/>
              </a:rPr>
              <a:t>التقنية</a:t>
            </a:r>
            <a:r>
              <a:rPr lang="en-US" sz="2800" dirty="0">
                <a:latin typeface="Arial" panose="020B0604020202020204" pitchFamily="34" charset="0"/>
                <a:ea typeface="Calibri" panose="020F0502020204030204" pitchFamily="34" charset="0"/>
              </a:rPr>
              <a:t> </a:t>
            </a:r>
            <a:r>
              <a:rPr lang="en-US" sz="2800" dirty="0" err="1">
                <a:latin typeface="Arial" panose="020B0604020202020204" pitchFamily="34" charset="0"/>
                <a:ea typeface="Calibri" panose="020F0502020204030204" pitchFamily="34" charset="0"/>
              </a:rPr>
              <a:t>نفسها</a:t>
            </a:r>
            <a:r>
              <a:rPr lang="en-US" sz="2800" dirty="0">
                <a:latin typeface="Arial" panose="020B0604020202020204" pitchFamily="34" charset="0"/>
                <a:ea typeface="Calibri" panose="020F0502020204030204" pitchFamily="34" charset="0"/>
              </a:rPr>
              <a:t> </a:t>
            </a:r>
            <a:r>
              <a:rPr lang="en-US" sz="2800" dirty="0" err="1">
                <a:latin typeface="Arial" panose="020B0604020202020204" pitchFamily="34" charset="0"/>
                <a:ea typeface="Calibri" panose="020F0502020204030204" pitchFamily="34" charset="0"/>
              </a:rPr>
              <a:t>لإنشاء</a:t>
            </a:r>
            <a:r>
              <a:rPr lang="en-US" sz="2800" dirty="0">
                <a:latin typeface="Arial" panose="020B0604020202020204" pitchFamily="34" charset="0"/>
                <a:ea typeface="Calibri" panose="020F0502020204030204" pitchFamily="34" charset="0"/>
              </a:rPr>
              <a:t> </a:t>
            </a:r>
            <a:r>
              <a:rPr lang="en-US" sz="2800" dirty="0" err="1">
                <a:latin typeface="Arial" panose="020B0604020202020204" pitchFamily="34" charset="0"/>
                <a:ea typeface="Calibri" panose="020F0502020204030204" pitchFamily="34" charset="0"/>
              </a:rPr>
              <a:t>ملابس</a:t>
            </a:r>
            <a:r>
              <a:rPr lang="en-US" sz="2800" dirty="0">
                <a:latin typeface="Arial" panose="020B0604020202020204" pitchFamily="34" charset="0"/>
                <a:ea typeface="Calibri" panose="020F0502020204030204" pitchFamily="34" charset="0"/>
              </a:rPr>
              <a:t> </a:t>
            </a:r>
            <a:r>
              <a:rPr lang="en-US" sz="2800" dirty="0" err="1">
                <a:latin typeface="Arial" panose="020B0604020202020204" pitchFamily="34" charset="0"/>
                <a:ea typeface="Calibri" panose="020F0502020204030204" pitchFamily="34" charset="0"/>
              </a:rPr>
              <a:t>يمكنها</a:t>
            </a:r>
            <a:r>
              <a:rPr lang="en-US" sz="2800" dirty="0">
                <a:latin typeface="Arial" panose="020B0604020202020204" pitchFamily="34" charset="0"/>
                <a:ea typeface="Calibri" panose="020F0502020204030204" pitchFamily="34" charset="0"/>
              </a:rPr>
              <a:t> </a:t>
            </a:r>
            <a:r>
              <a:rPr lang="en-US" sz="2800" dirty="0" err="1">
                <a:latin typeface="Arial" panose="020B0604020202020204" pitchFamily="34" charset="0"/>
                <a:ea typeface="Calibri" panose="020F0502020204030204" pitchFamily="34" charset="0"/>
              </a:rPr>
              <a:t>تغيير</a:t>
            </a:r>
            <a:r>
              <a:rPr lang="en-US" sz="2800" dirty="0">
                <a:latin typeface="Arial" panose="020B0604020202020204" pitchFamily="34" charset="0"/>
                <a:ea typeface="Calibri" panose="020F0502020204030204" pitchFamily="34" charset="0"/>
              </a:rPr>
              <a:t> </a:t>
            </a:r>
            <a:r>
              <a:rPr lang="en-US" sz="2800" dirty="0" err="1">
                <a:latin typeface="Arial" panose="020B0604020202020204" pitchFamily="34" charset="0"/>
                <a:ea typeface="Calibri" panose="020F0502020204030204" pitchFamily="34" charset="0"/>
              </a:rPr>
              <a:t>اللون</a:t>
            </a:r>
            <a:r>
              <a:rPr lang="en-US" sz="2800" dirty="0">
                <a:latin typeface="Arial" panose="020B0604020202020204" pitchFamily="34" charset="0"/>
                <a:ea typeface="Calibri" panose="020F0502020204030204" pitchFamily="34" charset="0"/>
              </a:rPr>
              <a:t> </a:t>
            </a:r>
            <a:r>
              <a:rPr lang="en-US" sz="2800" dirty="0" err="1">
                <a:latin typeface="Arial" panose="020B0604020202020204" pitchFamily="34" charset="0"/>
                <a:ea typeface="Calibri" panose="020F0502020204030204" pitchFamily="34" charset="0"/>
              </a:rPr>
              <a:t>عند</a:t>
            </a:r>
            <a:r>
              <a:rPr lang="en-US" sz="2800" dirty="0">
                <a:latin typeface="Arial" panose="020B0604020202020204" pitchFamily="34" charset="0"/>
                <a:ea typeface="Calibri" panose="020F0502020204030204" pitchFamily="34" charset="0"/>
              </a:rPr>
              <a:t> </a:t>
            </a:r>
            <a:r>
              <a:rPr lang="en-US" sz="2800" dirty="0" err="1">
                <a:latin typeface="Arial" panose="020B0604020202020204" pitchFamily="34" charset="0"/>
                <a:ea typeface="Calibri" panose="020F0502020204030204" pitchFamily="34" charset="0"/>
              </a:rPr>
              <a:t>الطلب</a:t>
            </a:r>
            <a:r>
              <a:rPr lang="en-US" sz="2800" dirty="0">
                <a:latin typeface="Arial" panose="020B0604020202020204" pitchFamily="34" charset="0"/>
                <a:ea typeface="Calibri" panose="020F0502020204030204" pitchFamily="34" charset="0"/>
              </a:rPr>
              <a:t> ، </a:t>
            </a:r>
            <a:r>
              <a:rPr lang="en-US" sz="2800" dirty="0" err="1">
                <a:latin typeface="Arial" panose="020B0604020202020204" pitchFamily="34" charset="0"/>
                <a:ea typeface="Calibri" panose="020F0502020204030204" pitchFamily="34" charset="0"/>
              </a:rPr>
              <a:t>وليس</a:t>
            </a:r>
            <a:r>
              <a:rPr lang="en-US" sz="2800" dirty="0">
                <a:latin typeface="Arial" panose="020B0604020202020204" pitchFamily="34" charset="0"/>
                <a:ea typeface="Calibri" panose="020F0502020204030204" pitchFamily="34" charset="0"/>
              </a:rPr>
              <a:t> </a:t>
            </a:r>
            <a:r>
              <a:rPr lang="en-US" sz="2800" dirty="0" err="1">
                <a:latin typeface="Arial" panose="020B0604020202020204" pitchFamily="34" charset="0"/>
                <a:ea typeface="Calibri" panose="020F0502020204030204" pitchFamily="34" charset="0"/>
              </a:rPr>
              <a:t>من</a:t>
            </a:r>
            <a:r>
              <a:rPr lang="en-US" sz="2800" dirty="0">
                <a:latin typeface="Arial" panose="020B0604020202020204" pitchFamily="34" charset="0"/>
                <a:ea typeface="Calibri" panose="020F0502020204030204" pitchFamily="34" charset="0"/>
              </a:rPr>
              <a:t> </a:t>
            </a:r>
            <a:r>
              <a:rPr lang="en-US" sz="2800" dirty="0" err="1">
                <a:latin typeface="Arial" panose="020B0604020202020204" pitchFamily="34" charset="0"/>
                <a:ea typeface="Calibri" panose="020F0502020204030204" pitchFamily="34" charset="0"/>
              </a:rPr>
              <a:t>خلال</a:t>
            </a:r>
            <a:r>
              <a:rPr lang="en-US" sz="2800" dirty="0">
                <a:latin typeface="Arial" panose="020B0604020202020204" pitchFamily="34" charset="0"/>
                <a:ea typeface="Calibri" panose="020F0502020204030204" pitchFamily="34" charset="0"/>
              </a:rPr>
              <a:t> </a:t>
            </a:r>
            <a:r>
              <a:rPr lang="en-US" sz="2800" dirty="0" err="1">
                <a:latin typeface="Arial" panose="020B0604020202020204" pitchFamily="34" charset="0"/>
                <a:ea typeface="Calibri" panose="020F0502020204030204" pitchFamily="34" charset="0"/>
              </a:rPr>
              <a:t>المنبهات</a:t>
            </a:r>
            <a:r>
              <a:rPr lang="en-US" sz="2800" dirty="0">
                <a:latin typeface="Arial" panose="020B0604020202020204" pitchFamily="34" charset="0"/>
                <a:ea typeface="Calibri" panose="020F0502020204030204" pitchFamily="34" charset="0"/>
              </a:rPr>
              <a:t> </a:t>
            </a:r>
            <a:r>
              <a:rPr lang="en-US" sz="2800" dirty="0" err="1">
                <a:latin typeface="Arial" panose="020B0604020202020204" pitchFamily="34" charset="0"/>
                <a:ea typeface="Calibri" panose="020F0502020204030204" pitchFamily="34" charset="0"/>
              </a:rPr>
              <a:t>السلبية</a:t>
            </a:r>
            <a:r>
              <a:rPr lang="en-US" sz="2800" dirty="0">
                <a:latin typeface="Arial" panose="020B0604020202020204" pitchFamily="34" charset="0"/>
                <a:ea typeface="Calibri" panose="020F0502020204030204" pitchFamily="34" charset="0"/>
              </a:rPr>
              <a:t> </a:t>
            </a:r>
            <a:r>
              <a:rPr lang="en-US" sz="2800" dirty="0" err="1">
                <a:latin typeface="Arial" panose="020B0604020202020204" pitchFamily="34" charset="0"/>
                <a:ea typeface="Calibri" panose="020F0502020204030204" pitchFamily="34" charset="0"/>
              </a:rPr>
              <a:t>مثل</a:t>
            </a:r>
            <a:r>
              <a:rPr lang="en-US" sz="2800" dirty="0">
                <a:latin typeface="Arial" panose="020B0604020202020204" pitchFamily="34" charset="0"/>
                <a:ea typeface="Calibri" panose="020F0502020204030204" pitchFamily="34" charset="0"/>
              </a:rPr>
              <a:t> </a:t>
            </a:r>
            <a:r>
              <a:rPr lang="en-US" sz="2800" dirty="0" err="1">
                <a:latin typeface="Arial" panose="020B0604020202020204" pitchFamily="34" charset="0"/>
                <a:ea typeface="Calibri" panose="020F0502020204030204" pitchFamily="34" charset="0"/>
              </a:rPr>
              <a:t>الضوء</a:t>
            </a:r>
            <a:r>
              <a:rPr lang="en-US" sz="2800" dirty="0">
                <a:latin typeface="Arial" panose="020B0604020202020204" pitchFamily="34" charset="0"/>
                <a:ea typeface="Calibri" panose="020F0502020204030204" pitchFamily="34" charset="0"/>
              </a:rPr>
              <a:t> </a:t>
            </a:r>
            <a:r>
              <a:rPr lang="en-US" sz="2800" dirty="0" err="1">
                <a:latin typeface="Arial" panose="020B0604020202020204" pitchFamily="34" charset="0"/>
                <a:ea typeface="Calibri" panose="020F0502020204030204" pitchFamily="34" charset="0"/>
              </a:rPr>
              <a:t>أو</a:t>
            </a:r>
            <a:r>
              <a:rPr lang="en-US" sz="2800" dirty="0">
                <a:latin typeface="Arial" panose="020B0604020202020204" pitchFamily="34" charset="0"/>
                <a:ea typeface="Calibri" panose="020F0502020204030204" pitchFamily="34" charset="0"/>
              </a:rPr>
              <a:t> </a:t>
            </a:r>
            <a:r>
              <a:rPr lang="en-US" sz="2800" dirty="0" err="1">
                <a:latin typeface="Arial" panose="020B0604020202020204" pitchFamily="34" charset="0"/>
                <a:ea typeface="Calibri" panose="020F0502020204030204" pitchFamily="34" charset="0"/>
              </a:rPr>
              <a:t>حرارة</a:t>
            </a:r>
            <a:r>
              <a:rPr lang="en-US" sz="2800" dirty="0">
                <a:latin typeface="Arial" panose="020B0604020202020204" pitchFamily="34" charset="0"/>
                <a:ea typeface="Calibri" panose="020F0502020204030204" pitchFamily="34" charset="0"/>
              </a:rPr>
              <a:t> </a:t>
            </a:r>
            <a:r>
              <a:rPr lang="en-US" sz="2800" dirty="0" err="1">
                <a:latin typeface="Arial" panose="020B0604020202020204" pitchFamily="34" charset="0"/>
                <a:ea typeface="Calibri" panose="020F0502020204030204" pitchFamily="34" charset="0"/>
              </a:rPr>
              <a:t>الجسم</a:t>
            </a:r>
            <a:r>
              <a:rPr lang="en-US" sz="2800" dirty="0">
                <a:latin typeface="Arial" panose="020B0604020202020204" pitchFamily="34" charset="0"/>
                <a:ea typeface="Calibri" panose="020F0502020204030204" pitchFamily="34" charset="0"/>
              </a:rPr>
              <a:t> . </a:t>
            </a:r>
            <a:endParaRPr lang="en-US" sz="2800" dirty="0"/>
          </a:p>
        </p:txBody>
      </p:sp>
      <p:pic>
        <p:nvPicPr>
          <p:cNvPr id="5" name="Picture 4" descr="نتيجة بحث الصور عن technical change colour clothes"/>
          <p:cNvPicPr/>
          <p:nvPr/>
        </p:nvPicPr>
        <p:blipFill>
          <a:blip r:embed="rId3">
            <a:extLst>
              <a:ext uri="{28A0092B-C50C-407E-A947-70E740481C1C}">
                <a14:useLocalDpi xmlns:a14="http://schemas.microsoft.com/office/drawing/2010/main" val="0"/>
              </a:ext>
            </a:extLst>
          </a:blip>
          <a:srcRect/>
          <a:stretch>
            <a:fillRect/>
          </a:stretch>
        </p:blipFill>
        <p:spPr bwMode="auto">
          <a:xfrm>
            <a:off x="1670180" y="4272764"/>
            <a:ext cx="4192944" cy="2171700"/>
          </a:xfrm>
          <a:prstGeom prst="rect">
            <a:avLst/>
          </a:prstGeom>
          <a:noFill/>
          <a:ln>
            <a:noFill/>
          </a:ln>
        </p:spPr>
      </p:pic>
      <p:pic>
        <p:nvPicPr>
          <p:cNvPr id="6" name="Picture 5" descr="نتيجة بحث الصور عن technical change colour clothes"/>
          <p:cNvPicPr/>
          <p:nvPr/>
        </p:nvPicPr>
        <p:blipFill>
          <a:blip r:embed="rId4">
            <a:extLst>
              <a:ext uri="{28A0092B-C50C-407E-A947-70E740481C1C}">
                <a14:useLocalDpi xmlns:a14="http://schemas.microsoft.com/office/drawing/2010/main" val="0"/>
              </a:ext>
            </a:extLst>
          </a:blip>
          <a:srcRect/>
          <a:stretch>
            <a:fillRect/>
          </a:stretch>
        </p:blipFill>
        <p:spPr bwMode="auto">
          <a:xfrm>
            <a:off x="7455160" y="4259230"/>
            <a:ext cx="4203840" cy="1847850"/>
          </a:xfrm>
          <a:prstGeom prst="rect">
            <a:avLst/>
          </a:prstGeom>
          <a:noFill/>
          <a:ln>
            <a:noFill/>
          </a:ln>
        </p:spPr>
      </p:pic>
    </p:spTree>
    <p:extLst>
      <p:ext uri="{BB962C8B-B14F-4D97-AF65-F5344CB8AC3E}">
        <p14:creationId xmlns:p14="http://schemas.microsoft.com/office/powerpoint/2010/main" val="15301467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095" y="0"/>
            <a:ext cx="13193962" cy="7253207"/>
          </a:xfrm>
          <a:prstGeom prst="rect">
            <a:avLst/>
          </a:prstGeom>
        </p:spPr>
      </p:pic>
      <p:sp>
        <p:nvSpPr>
          <p:cNvPr id="3" name="Subtitle 2"/>
          <p:cNvSpPr>
            <a:spLocks noGrp="1"/>
          </p:cNvSpPr>
          <p:nvPr>
            <p:ph type="subTitle" idx="1"/>
          </p:nvPr>
        </p:nvSpPr>
        <p:spPr>
          <a:xfrm>
            <a:off x="1524000" y="5260362"/>
            <a:ext cx="9144000" cy="1655762"/>
          </a:xfrm>
        </p:spPr>
        <p:txBody>
          <a:bodyPr>
            <a:normAutofit/>
          </a:bodyPr>
          <a:lstStyle/>
          <a:p>
            <a:r>
              <a:rPr lang="en-US" sz="3600" dirty="0">
                <a:solidFill>
                  <a:schemeClr val="bg1"/>
                </a:solidFill>
              </a:rPr>
              <a:t>THANK YOU</a:t>
            </a:r>
            <a:endParaRPr lang="ar-EG" sz="3600" dirty="0">
              <a:solidFill>
                <a:schemeClr val="bg1"/>
              </a:solidFill>
            </a:endParaRPr>
          </a:p>
        </p:txBody>
      </p:sp>
      <p:pic>
        <p:nvPicPr>
          <p:cNvPr id="4" name="Picture 3" descr="نتيجة بحث الصور عن الملابس الذكية الحراريه"/>
          <p:cNvPicPr/>
          <p:nvPr/>
        </p:nvPicPr>
        <p:blipFill>
          <a:blip r:embed="rId3">
            <a:extLst>
              <a:ext uri="{28A0092B-C50C-407E-A947-70E740481C1C}">
                <a14:useLocalDpi xmlns:a14="http://schemas.microsoft.com/office/drawing/2010/main" val="0"/>
              </a:ext>
            </a:extLst>
          </a:blip>
          <a:srcRect/>
          <a:stretch>
            <a:fillRect/>
          </a:stretch>
        </p:blipFill>
        <p:spPr bwMode="auto">
          <a:xfrm>
            <a:off x="8239125" y="2250065"/>
            <a:ext cx="3952875" cy="3952875"/>
          </a:xfrm>
          <a:prstGeom prst="rect">
            <a:avLst/>
          </a:prstGeom>
          <a:noFill/>
          <a:ln>
            <a:noFill/>
          </a:ln>
        </p:spPr>
      </p:pic>
      <p:pic>
        <p:nvPicPr>
          <p:cNvPr id="6" name="Picture 5" descr="نتيجة بحث الصور عن الملابس الذكية الحراريه"/>
          <p:cNvPicPr/>
          <p:nvPr/>
        </p:nvPicPr>
        <p:blipFill>
          <a:blip r:embed="rId4">
            <a:extLst>
              <a:ext uri="{28A0092B-C50C-407E-A947-70E740481C1C}">
                <a14:useLocalDpi xmlns:a14="http://schemas.microsoft.com/office/drawing/2010/main" val="0"/>
              </a:ext>
            </a:extLst>
          </a:blip>
          <a:srcRect/>
          <a:stretch>
            <a:fillRect/>
          </a:stretch>
        </p:blipFill>
        <p:spPr bwMode="auto">
          <a:xfrm>
            <a:off x="1208823" y="3192643"/>
            <a:ext cx="2895600" cy="2895600"/>
          </a:xfrm>
          <a:prstGeom prst="rect">
            <a:avLst/>
          </a:prstGeom>
          <a:noFill/>
          <a:ln>
            <a:noFill/>
          </a:ln>
        </p:spPr>
      </p:pic>
      <p:sp>
        <p:nvSpPr>
          <p:cNvPr id="2" name="TextBox 1"/>
          <p:cNvSpPr txBox="1"/>
          <p:nvPr/>
        </p:nvSpPr>
        <p:spPr>
          <a:xfrm>
            <a:off x="4409038" y="553467"/>
            <a:ext cx="4952697" cy="646331"/>
          </a:xfrm>
          <a:prstGeom prst="rect">
            <a:avLst/>
          </a:prstGeom>
          <a:noFill/>
        </p:spPr>
        <p:txBody>
          <a:bodyPr wrap="square" rtlCol="0">
            <a:spAutoFit/>
          </a:bodyPr>
          <a:lstStyle/>
          <a:p>
            <a:r>
              <a:rPr lang="ar-EG" sz="3600" dirty="0" smtClean="0"/>
              <a:t>الملابس الحرارية الالكترونية</a:t>
            </a:r>
            <a:endParaRPr lang="en-US" sz="3600" dirty="0"/>
          </a:p>
        </p:txBody>
      </p:sp>
    </p:spTree>
    <p:extLst>
      <p:ext uri="{BB962C8B-B14F-4D97-AF65-F5344CB8AC3E}">
        <p14:creationId xmlns:p14="http://schemas.microsoft.com/office/powerpoint/2010/main" val="233312964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52</TotalTime>
  <Words>411</Words>
  <Application>Microsoft Office PowerPoint</Application>
  <PresentationFormat>Widescreen</PresentationFormat>
  <Paragraphs>19</Paragraphs>
  <Slides>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Calibri</vt:lpstr>
      <vt:lpstr>Calibri Light</vt:lpstr>
      <vt:lpstr>Times New Roman</vt:lpstr>
      <vt:lpstr>Office Theme</vt:lpstr>
      <vt:lpstr>محاضرة (3) تك الملابس الذكية الفرقة الرابعة  قسم تك الملابس و الموضة</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haidy</dc:creator>
  <cp:lastModifiedBy>shosho</cp:lastModifiedBy>
  <cp:revision>12</cp:revision>
  <dcterms:created xsi:type="dcterms:W3CDTF">2020-03-17T20:43:53Z</dcterms:created>
  <dcterms:modified xsi:type="dcterms:W3CDTF">2020-04-04T14:06:27Z</dcterms:modified>
</cp:coreProperties>
</file>