
<file path=[Content_Types].xml><?xml version="1.0" encoding="utf-8"?>
<Types xmlns="http://schemas.openxmlformats.org/package/2006/content-types">
  <Default Extension="jfif" ContentType="image/jpe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3" r:id="rId7"/>
    <p:sldId id="264" r:id="rId8"/>
    <p:sldId id="261" r:id="rId9"/>
    <p:sldId id="262" r:id="rId10"/>
  </p:sldIdLst>
  <p:sldSz cx="12192000" cy="6858000"/>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000" autoAdjust="0"/>
    <p:restoredTop sz="94660"/>
  </p:normalViewPr>
  <p:slideViewPr>
    <p:cSldViewPr snapToGrid="0">
      <p:cViewPr varScale="1">
        <p:scale>
          <a:sx n="74" d="100"/>
          <a:sy n="74" d="100"/>
        </p:scale>
        <p:origin x="30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ar-EG"/>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ar-EG"/>
          </a:p>
        </p:txBody>
      </p:sp>
      <p:sp>
        <p:nvSpPr>
          <p:cNvPr id="4" name="Date Placeholder 3"/>
          <p:cNvSpPr>
            <a:spLocks noGrp="1"/>
          </p:cNvSpPr>
          <p:nvPr>
            <p:ph type="dt" sz="half" idx="10"/>
          </p:nvPr>
        </p:nvSpPr>
        <p:spPr/>
        <p:txBody>
          <a:bodyPr/>
          <a:lstStyle/>
          <a:p>
            <a:fld id="{EFA0E5FF-B424-4DFE-8581-6630AAA49E99}" type="datetimeFigureOut">
              <a:rPr lang="ar-EG" smtClean="0"/>
              <a:t>05/09/1441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323788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p>
            <a:fld id="{EFA0E5FF-B424-4DFE-8581-6630AAA49E99}" type="datetimeFigureOut">
              <a:rPr lang="ar-EG" smtClean="0"/>
              <a:t>05/09/1441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224985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ar-EG"/>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p>
            <a:fld id="{EFA0E5FF-B424-4DFE-8581-6630AAA49E99}" type="datetimeFigureOut">
              <a:rPr lang="ar-EG" smtClean="0"/>
              <a:t>05/09/1441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533098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p>
            <a:fld id="{EFA0E5FF-B424-4DFE-8581-6630AAA49E99}" type="datetimeFigureOut">
              <a:rPr lang="ar-EG" smtClean="0"/>
              <a:t>05/09/1441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585695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ar-EG"/>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A0E5FF-B424-4DFE-8581-6630AAA49E99}" type="datetimeFigureOut">
              <a:rPr lang="ar-EG" smtClean="0"/>
              <a:t>05/09/1441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1251769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Date Placeholder 4"/>
          <p:cNvSpPr>
            <a:spLocks noGrp="1"/>
          </p:cNvSpPr>
          <p:nvPr>
            <p:ph type="dt" sz="half" idx="10"/>
          </p:nvPr>
        </p:nvSpPr>
        <p:spPr/>
        <p:txBody>
          <a:bodyPr/>
          <a:lstStyle/>
          <a:p>
            <a:fld id="{EFA0E5FF-B424-4DFE-8581-6630AAA49E99}" type="datetimeFigureOut">
              <a:rPr lang="ar-EG" smtClean="0"/>
              <a:t>05/09/1441</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3367401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ar-EG"/>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7" name="Date Placeholder 6"/>
          <p:cNvSpPr>
            <a:spLocks noGrp="1"/>
          </p:cNvSpPr>
          <p:nvPr>
            <p:ph type="dt" sz="half" idx="10"/>
          </p:nvPr>
        </p:nvSpPr>
        <p:spPr/>
        <p:txBody>
          <a:bodyPr/>
          <a:lstStyle/>
          <a:p>
            <a:fld id="{EFA0E5FF-B424-4DFE-8581-6630AAA49E99}" type="datetimeFigureOut">
              <a:rPr lang="ar-EG" smtClean="0"/>
              <a:t>05/09/1441</a:t>
            </a:fld>
            <a:endParaRPr lang="ar-EG"/>
          </a:p>
        </p:txBody>
      </p:sp>
      <p:sp>
        <p:nvSpPr>
          <p:cNvPr id="8" name="Footer Placeholder 7"/>
          <p:cNvSpPr>
            <a:spLocks noGrp="1"/>
          </p:cNvSpPr>
          <p:nvPr>
            <p:ph type="ftr" sz="quarter" idx="11"/>
          </p:nvPr>
        </p:nvSpPr>
        <p:spPr/>
        <p:txBody>
          <a:bodyPr/>
          <a:lstStyle/>
          <a:p>
            <a:endParaRPr lang="ar-EG"/>
          </a:p>
        </p:txBody>
      </p:sp>
      <p:sp>
        <p:nvSpPr>
          <p:cNvPr id="9" name="Slide Number Placeholder 8"/>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2443825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Date Placeholder 2"/>
          <p:cNvSpPr>
            <a:spLocks noGrp="1"/>
          </p:cNvSpPr>
          <p:nvPr>
            <p:ph type="dt" sz="half" idx="10"/>
          </p:nvPr>
        </p:nvSpPr>
        <p:spPr/>
        <p:txBody>
          <a:bodyPr/>
          <a:lstStyle/>
          <a:p>
            <a:fld id="{EFA0E5FF-B424-4DFE-8581-6630AAA49E99}" type="datetimeFigureOut">
              <a:rPr lang="ar-EG" smtClean="0"/>
              <a:t>05/09/1441</a:t>
            </a:fld>
            <a:endParaRPr lang="ar-EG"/>
          </a:p>
        </p:txBody>
      </p:sp>
      <p:sp>
        <p:nvSpPr>
          <p:cNvPr id="4" name="Footer Placeholder 3"/>
          <p:cNvSpPr>
            <a:spLocks noGrp="1"/>
          </p:cNvSpPr>
          <p:nvPr>
            <p:ph type="ftr" sz="quarter" idx="11"/>
          </p:nvPr>
        </p:nvSpPr>
        <p:spPr/>
        <p:txBody>
          <a:bodyPr/>
          <a:lstStyle/>
          <a:p>
            <a:endParaRPr lang="ar-EG"/>
          </a:p>
        </p:txBody>
      </p:sp>
      <p:sp>
        <p:nvSpPr>
          <p:cNvPr id="5" name="Slide Number Placeholder 4"/>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2142973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A0E5FF-B424-4DFE-8581-6630AAA49E99}" type="datetimeFigureOut">
              <a:rPr lang="ar-EG" smtClean="0"/>
              <a:t>05/09/1441</a:t>
            </a:fld>
            <a:endParaRPr lang="ar-EG"/>
          </a:p>
        </p:txBody>
      </p:sp>
      <p:sp>
        <p:nvSpPr>
          <p:cNvPr id="3" name="Footer Placeholder 2"/>
          <p:cNvSpPr>
            <a:spLocks noGrp="1"/>
          </p:cNvSpPr>
          <p:nvPr>
            <p:ph type="ftr" sz="quarter" idx="11"/>
          </p:nvPr>
        </p:nvSpPr>
        <p:spPr/>
        <p:txBody>
          <a:bodyPr/>
          <a:lstStyle/>
          <a:p>
            <a:endParaRPr lang="ar-EG"/>
          </a:p>
        </p:txBody>
      </p:sp>
      <p:sp>
        <p:nvSpPr>
          <p:cNvPr id="4" name="Slide Number Placeholder 3"/>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3446788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EG"/>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FA0E5FF-B424-4DFE-8581-6630AAA49E99}" type="datetimeFigureOut">
              <a:rPr lang="ar-EG" smtClean="0"/>
              <a:t>05/09/1441</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2214610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EG"/>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FA0E5FF-B424-4DFE-8581-6630AAA49E99}" type="datetimeFigureOut">
              <a:rPr lang="ar-EG" smtClean="0"/>
              <a:t>05/09/1441</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696633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a:t>Click to edit Master title style</a:t>
            </a:r>
            <a:endParaRPr lang="ar-EG"/>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FA0E5FF-B424-4DFE-8581-6630AAA49E99}" type="datetimeFigureOut">
              <a:rPr lang="ar-EG" smtClean="0"/>
              <a:t>05/09/1441</a:t>
            </a:fld>
            <a:endParaRPr lang="ar-EG"/>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EG"/>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49885911-A0CF-462C-9C41-B99BB0F8794F}" type="slidenum">
              <a:rPr lang="ar-EG" smtClean="0"/>
              <a:t>‹#›</a:t>
            </a:fld>
            <a:endParaRPr lang="ar-EG"/>
          </a:p>
        </p:txBody>
      </p:sp>
    </p:spTree>
    <p:extLst>
      <p:ext uri="{BB962C8B-B14F-4D97-AF65-F5344CB8AC3E}">
        <p14:creationId xmlns:p14="http://schemas.microsoft.com/office/powerpoint/2010/main" val="29858284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3.jfif"/></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7028" y="0"/>
            <a:ext cx="13193962" cy="7253207"/>
          </a:xfrm>
          <a:prstGeom prst="rect">
            <a:avLst/>
          </a:prstGeom>
        </p:spPr>
      </p:pic>
      <p:sp>
        <p:nvSpPr>
          <p:cNvPr id="2" name="Title 1"/>
          <p:cNvSpPr>
            <a:spLocks noGrp="1"/>
          </p:cNvSpPr>
          <p:nvPr>
            <p:ph type="ctrTitle"/>
          </p:nvPr>
        </p:nvSpPr>
        <p:spPr>
          <a:xfrm>
            <a:off x="4313695" y="2802667"/>
            <a:ext cx="7878305" cy="2057113"/>
          </a:xfrm>
        </p:spPr>
        <p:txBody>
          <a:bodyPr>
            <a:normAutofit fontScale="90000"/>
          </a:bodyPr>
          <a:lstStyle/>
          <a:p>
            <a:r>
              <a:rPr lang="ar-EG" dirty="0" smtClean="0">
                <a:solidFill>
                  <a:schemeClr val="bg1"/>
                </a:solidFill>
              </a:rPr>
              <a:t>محاضرة 6 تك الملابس الذكية</a:t>
            </a:r>
            <a:br>
              <a:rPr lang="ar-EG" dirty="0" smtClean="0">
                <a:solidFill>
                  <a:schemeClr val="bg1"/>
                </a:solidFill>
              </a:rPr>
            </a:br>
            <a:r>
              <a:rPr lang="ar-EG" dirty="0" smtClean="0">
                <a:solidFill>
                  <a:schemeClr val="bg1"/>
                </a:solidFill>
              </a:rPr>
              <a:t>الفرقة الرابعة</a:t>
            </a:r>
            <a:br>
              <a:rPr lang="ar-EG" dirty="0" smtClean="0">
                <a:solidFill>
                  <a:schemeClr val="bg1"/>
                </a:solidFill>
              </a:rPr>
            </a:br>
            <a:r>
              <a:rPr lang="ar-EG" dirty="0" smtClean="0">
                <a:solidFill>
                  <a:schemeClr val="bg1"/>
                </a:solidFill>
              </a:rPr>
              <a:t>قسم تك الملابس و الموضة</a:t>
            </a:r>
            <a:endParaRPr lang="ar-EG" dirty="0">
              <a:solidFill>
                <a:schemeClr val="bg1"/>
              </a:solidFill>
            </a:endParaRPr>
          </a:p>
        </p:txBody>
      </p:sp>
      <p:sp>
        <p:nvSpPr>
          <p:cNvPr id="3" name="Subtitle 2"/>
          <p:cNvSpPr>
            <a:spLocks noGrp="1"/>
          </p:cNvSpPr>
          <p:nvPr>
            <p:ph type="subTitle" idx="1"/>
          </p:nvPr>
        </p:nvSpPr>
        <p:spPr>
          <a:xfrm>
            <a:off x="4313695" y="5055590"/>
            <a:ext cx="7878306" cy="1426575"/>
          </a:xfrm>
        </p:spPr>
        <p:txBody>
          <a:bodyPr/>
          <a:lstStyle/>
          <a:p>
            <a:r>
              <a:rPr lang="ar-EG" dirty="0" smtClean="0">
                <a:solidFill>
                  <a:schemeClr val="bg1"/>
                </a:solidFill>
              </a:rPr>
              <a:t>اعداد</a:t>
            </a:r>
          </a:p>
          <a:p>
            <a:r>
              <a:rPr lang="ar-EG" dirty="0" smtClean="0">
                <a:solidFill>
                  <a:schemeClr val="bg1"/>
                </a:solidFill>
              </a:rPr>
              <a:t>م.د.شيرين صلاح الدين على سالم</a:t>
            </a:r>
            <a:endParaRPr lang="ar-EG" dirty="0">
              <a:solidFill>
                <a:schemeClr val="bg1"/>
              </a:solidFill>
            </a:endParaRPr>
          </a:p>
        </p:txBody>
      </p:sp>
    </p:spTree>
    <p:extLst>
      <p:ext uri="{BB962C8B-B14F-4D97-AF65-F5344CB8AC3E}">
        <p14:creationId xmlns:p14="http://schemas.microsoft.com/office/powerpoint/2010/main" val="3593228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9843" y="0"/>
            <a:ext cx="13193962" cy="7253207"/>
          </a:xfrm>
          <a:prstGeom prst="rect">
            <a:avLst/>
          </a:prstGeom>
        </p:spPr>
      </p:pic>
      <p:sp>
        <p:nvSpPr>
          <p:cNvPr id="2" name="Rectangle 1"/>
          <p:cNvSpPr/>
          <p:nvPr/>
        </p:nvSpPr>
        <p:spPr>
          <a:xfrm>
            <a:off x="3790383" y="289578"/>
            <a:ext cx="7363485" cy="553357"/>
          </a:xfrm>
          <a:prstGeom prst="rect">
            <a:avLst/>
          </a:prstGeom>
        </p:spPr>
        <p:txBody>
          <a:bodyPr wrap="square">
            <a:spAutoFit/>
          </a:bodyPr>
          <a:lstStyle/>
          <a:p>
            <a:pPr>
              <a:lnSpc>
                <a:spcPct val="107000"/>
              </a:lnSpc>
            </a:pPr>
            <a:r>
              <a:rPr lang="ar-SA" sz="2800" b="1" dirty="0">
                <a:solidFill>
                  <a:srgbClr val="000000"/>
                </a:solidFill>
                <a:effectLst>
                  <a:outerShdw blurRad="38100" dist="19050" dir="2700000" algn="tl">
                    <a:schemeClr val="dk1">
                      <a:alpha val="40000"/>
                    </a:schemeClr>
                  </a:outerShdw>
                </a:effectLst>
                <a:latin typeface="Calibri" panose="020F0502020204030204" pitchFamily="34" charset="0"/>
                <a:ea typeface="Times New Roman" panose="02020603050405020304" pitchFamily="18" charset="0"/>
                <a:cs typeface="Times New Roman" panose="02020603050405020304" pitchFamily="18" charset="0"/>
              </a:rPr>
              <a:t>ملابس مضيئة مصممة بأسلوب </a:t>
            </a:r>
            <a:r>
              <a:rPr lang="ar-SA" sz="2800" b="1" dirty="0" smtClean="0">
                <a:solidFill>
                  <a:srgbClr val="000000"/>
                </a:solidFill>
                <a:effectLst>
                  <a:outerShdw blurRad="38100" dist="19050" dir="2700000" algn="tl">
                    <a:schemeClr val="dk1">
                      <a:alpha val="40000"/>
                    </a:schemeClr>
                  </a:outerShdw>
                </a:effectLst>
                <a:ea typeface="Times New Roman" panose="02020603050405020304" pitchFamily="18" charset="0"/>
                <a:cs typeface="Times New Roman" panose="02020603050405020304" pitchFamily="18" charset="0"/>
              </a:rPr>
              <a:t>التشكيل </a:t>
            </a:r>
            <a:r>
              <a:rPr lang="ar-SA" sz="2800" b="1" dirty="0">
                <a:solidFill>
                  <a:srgbClr val="000000"/>
                </a:solidFill>
                <a:effectLst>
                  <a:outerShdw blurRad="38100" dist="19050" dir="2700000" algn="tl">
                    <a:schemeClr val="dk1">
                      <a:alpha val="40000"/>
                    </a:schemeClr>
                  </a:outerShdw>
                </a:effectLst>
                <a:ea typeface="Times New Roman" panose="02020603050405020304" pitchFamily="18" charset="0"/>
                <a:cs typeface="Times New Roman" panose="02020603050405020304" pitchFamily="18" charset="0"/>
              </a:rPr>
              <a:t>على المانيكان</a:t>
            </a:r>
            <a:endParaRPr lang="en-US" sz="2800" dirty="0"/>
          </a:p>
        </p:txBody>
      </p:sp>
      <p:pic>
        <p:nvPicPr>
          <p:cNvPr id="4" name="Picture 3" descr="A picture containing clothing, dress, shirt, suit&#10;&#10;Description automatically generated"/>
          <p:cNvPicPr/>
          <p:nvPr/>
        </p:nvPicPr>
        <p:blipFill>
          <a:blip r:embed="rId3">
            <a:extLst>
              <a:ext uri="{28A0092B-C50C-407E-A947-70E740481C1C}">
                <a14:useLocalDpi xmlns:a14="http://schemas.microsoft.com/office/drawing/2010/main" val="0"/>
              </a:ext>
            </a:extLst>
          </a:blip>
          <a:stretch>
            <a:fillRect/>
          </a:stretch>
        </p:blipFill>
        <p:spPr>
          <a:xfrm>
            <a:off x="4119327" y="913393"/>
            <a:ext cx="7686392" cy="2089785"/>
          </a:xfrm>
          <a:prstGeom prst="rect">
            <a:avLst/>
          </a:prstGeom>
        </p:spPr>
      </p:pic>
      <p:sp>
        <p:nvSpPr>
          <p:cNvPr id="3" name="Rectangle 2"/>
          <p:cNvSpPr/>
          <p:nvPr/>
        </p:nvSpPr>
        <p:spPr>
          <a:xfrm>
            <a:off x="6102036" y="3292222"/>
            <a:ext cx="6089964" cy="3230372"/>
          </a:xfrm>
          <a:prstGeom prst="rect">
            <a:avLst/>
          </a:prstGeom>
        </p:spPr>
        <p:txBody>
          <a:bodyPr wrap="square">
            <a:spAutoFit/>
          </a:bodyPr>
          <a:lstStyle/>
          <a:p>
            <a:pPr>
              <a:lnSpc>
                <a:spcPts val="2925"/>
              </a:lnSpc>
            </a:pPr>
            <a:r>
              <a:rPr lang="ar-SA" sz="2800" b="1" dirty="0">
                <a:solidFill>
                  <a:srgbClr val="000000"/>
                </a:solidFill>
                <a:effectLst>
                  <a:outerShdw blurRad="38100" dist="19050" dir="2700000" algn="tl">
                    <a:schemeClr val="dk1">
                      <a:alpha val="40000"/>
                    </a:schemeClr>
                  </a:outerShdw>
                </a:effectLst>
                <a:latin typeface="Calibri" panose="020F0502020204030204" pitchFamily="34" charset="0"/>
                <a:ea typeface="Times New Roman" panose="02020603050405020304" pitchFamily="18" charset="0"/>
              </a:rPr>
              <a:t>فستان الزفاف المضيء</a:t>
            </a:r>
            <a:endParaRPr lang="en-US" sz="2800" dirty="0">
              <a:latin typeface="Calibri" panose="020F0502020204030204" pitchFamily="34" charset="0"/>
              <a:ea typeface="Calibri" panose="020F0502020204030204" pitchFamily="34" charset="0"/>
              <a:cs typeface="Arial" panose="020B0604020202020204" pitchFamily="34" charset="0"/>
            </a:endParaRPr>
          </a:p>
          <a:p>
            <a:pPr>
              <a:lnSpc>
                <a:spcPct val="107000"/>
              </a:lnSpc>
            </a:pPr>
            <a:r>
              <a:rPr lang="ar-SA" sz="2800" dirty="0">
                <a:solidFill>
                  <a:srgbClr val="000000"/>
                </a:solidFill>
                <a:effectLst>
                  <a:outerShdw blurRad="38100" dist="19050" dir="2700000" algn="tl">
                    <a:schemeClr val="dk1">
                      <a:alpha val="40000"/>
                    </a:schemeClr>
                  </a:outerShdw>
                </a:effectLst>
                <a:latin typeface="Calibri" panose="020F0502020204030204" pitchFamily="34" charset="0"/>
                <a:ea typeface="Times New Roman" panose="02020603050405020304" pitchFamily="18" charset="0"/>
              </a:rPr>
              <a:t>    هو فستان  يتكون من كورساج و جونلة. الكورساج مصمم من خامة الدانتيل المبطن أما الجونلة فهي مصممة من خامة الاورجنزا. يتم تشغيل الأضواء على طريق التحكم  بأكثرمن 300 مصباح من المصابيح المتناثرة على طول الجونلة والتي يختلف تأثيرها وفقاً للإضاءة  المحيطة.</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7" name="Picture 6" descr="A picture containing object, umbrella, open, sitting&#10;&#10;Description automatically generated"/>
          <p:cNvPicPr/>
          <p:nvPr/>
        </p:nvPicPr>
        <p:blipFill>
          <a:blip r:embed="rId4">
            <a:extLst>
              <a:ext uri="{28A0092B-C50C-407E-A947-70E740481C1C}">
                <a14:useLocalDpi xmlns:a14="http://schemas.microsoft.com/office/drawing/2010/main" val="0"/>
              </a:ext>
            </a:extLst>
          </a:blip>
          <a:stretch>
            <a:fillRect/>
          </a:stretch>
        </p:blipFill>
        <p:spPr>
          <a:xfrm>
            <a:off x="3250195" y="2643612"/>
            <a:ext cx="2971362" cy="4214388"/>
          </a:xfrm>
          <a:prstGeom prst="rect">
            <a:avLst/>
          </a:prstGeom>
        </p:spPr>
      </p:pic>
      <p:pic>
        <p:nvPicPr>
          <p:cNvPr id="8" name="Picture 7" descr="A picture containing indoor, sitting, table, holding&#10;&#10;Description automatically generated"/>
          <p:cNvPicPr/>
          <p:nvPr/>
        </p:nvPicPr>
        <p:blipFill>
          <a:blip r:embed="rId5" cstate="print">
            <a:extLst>
              <a:ext uri="{28A0092B-C50C-407E-A947-70E740481C1C}">
                <a14:useLocalDpi xmlns:a14="http://schemas.microsoft.com/office/drawing/2010/main" val="0"/>
              </a:ext>
            </a:extLst>
          </a:blip>
          <a:stretch>
            <a:fillRect/>
          </a:stretch>
        </p:blipFill>
        <p:spPr>
          <a:xfrm>
            <a:off x="382442" y="2643612"/>
            <a:ext cx="2759109" cy="4300396"/>
          </a:xfrm>
          <a:prstGeom prst="rect">
            <a:avLst/>
          </a:prstGeom>
        </p:spPr>
      </p:pic>
    </p:spTree>
    <p:extLst>
      <p:ext uri="{BB962C8B-B14F-4D97-AF65-F5344CB8AC3E}">
        <p14:creationId xmlns:p14="http://schemas.microsoft.com/office/powerpoint/2010/main" val="3919925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530627" y="-2202242"/>
            <a:ext cx="14241463" cy="9075738"/>
          </a:xfrm>
        </p:spPr>
      </p:pic>
      <p:sp>
        <p:nvSpPr>
          <p:cNvPr id="2" name="Rectangle 1"/>
          <p:cNvSpPr/>
          <p:nvPr/>
        </p:nvSpPr>
        <p:spPr>
          <a:xfrm>
            <a:off x="2789853" y="262917"/>
            <a:ext cx="9293289" cy="1815882"/>
          </a:xfrm>
          <a:prstGeom prst="rect">
            <a:avLst/>
          </a:prstGeom>
        </p:spPr>
        <p:txBody>
          <a:bodyPr wrap="square">
            <a:spAutoFit/>
          </a:bodyPr>
          <a:lstStyle/>
          <a:p>
            <a:r>
              <a:rPr lang="ar-SA" sz="2800" dirty="0">
                <a:solidFill>
                  <a:srgbClr val="000000"/>
                </a:solidFill>
                <a:effectLst>
                  <a:outerShdw blurRad="38100" dist="19050" dir="2700000" algn="tl">
                    <a:schemeClr val="dk1">
                      <a:alpha val="40000"/>
                    </a:schemeClr>
                  </a:outerShdw>
                </a:effectLst>
                <a:ea typeface="Times New Roman" panose="02020603050405020304" pitchFamily="18" charset="0"/>
              </a:rPr>
              <a:t>فس</a:t>
            </a:r>
            <a:r>
              <a:rPr lang="ar-EG" sz="2800" dirty="0">
                <a:solidFill>
                  <a:srgbClr val="000000"/>
                </a:solidFill>
                <a:effectLst>
                  <a:outerShdw blurRad="38100" dist="19050" dir="2700000" algn="tl">
                    <a:schemeClr val="dk1">
                      <a:alpha val="40000"/>
                    </a:schemeClr>
                  </a:outerShdw>
                </a:effectLst>
                <a:ea typeface="Times New Roman" panose="02020603050405020304" pitchFamily="18" charset="0"/>
              </a:rPr>
              <a:t>ت</a:t>
            </a:r>
            <a:r>
              <a:rPr lang="ar-SA" sz="2800" dirty="0">
                <a:solidFill>
                  <a:srgbClr val="000000"/>
                </a:solidFill>
                <a:effectLst>
                  <a:outerShdw blurRad="38100" dist="19050" dir="2700000" algn="tl">
                    <a:schemeClr val="dk1">
                      <a:alpha val="40000"/>
                    </a:schemeClr>
                  </a:outerShdw>
                </a:effectLst>
                <a:ea typeface="Times New Roman" panose="02020603050405020304" pitchFamily="18" charset="0"/>
              </a:rPr>
              <a:t>ان المصمم الياباني روبوت تم تشكيله على المانيكان بأسلوب تعبيري حر باستخدام الحرير الأبيض. تم توزيع المصابيح بالجزء العلوي من الفستان بحيث تكون الإضاءة مركزه ومشعة, وبالجزء الأسفل تم توزيع المصابيح متباعدة بحيث تكون المصابيح كالنجوم بالسماء</a:t>
            </a:r>
            <a:endParaRPr lang="en-US" sz="2800" dirty="0"/>
          </a:p>
        </p:txBody>
      </p:sp>
      <p:pic>
        <p:nvPicPr>
          <p:cNvPr id="5" name="Picture 4" descr="A picture containing indoor, clothing, dress, vase&#10;&#10;Description automatically generated"/>
          <p:cNvPicPr/>
          <p:nvPr/>
        </p:nvPicPr>
        <p:blipFill>
          <a:blip r:embed="rId3">
            <a:extLst>
              <a:ext uri="{28A0092B-C50C-407E-A947-70E740481C1C}">
                <a14:useLocalDpi xmlns:a14="http://schemas.microsoft.com/office/drawing/2010/main" val="0"/>
              </a:ext>
            </a:extLst>
          </a:blip>
          <a:stretch>
            <a:fillRect/>
          </a:stretch>
        </p:blipFill>
        <p:spPr>
          <a:xfrm>
            <a:off x="1162159" y="2078799"/>
            <a:ext cx="8434874" cy="4683967"/>
          </a:xfrm>
          <a:prstGeom prst="rect">
            <a:avLst/>
          </a:prstGeom>
        </p:spPr>
      </p:pic>
    </p:spTree>
    <p:extLst>
      <p:ext uri="{BB962C8B-B14F-4D97-AF65-F5344CB8AC3E}">
        <p14:creationId xmlns:p14="http://schemas.microsoft.com/office/powerpoint/2010/main" val="2325538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530627" y="-2202242"/>
            <a:ext cx="14241463" cy="9075738"/>
          </a:xfrm>
        </p:spPr>
      </p:pic>
      <p:sp>
        <p:nvSpPr>
          <p:cNvPr id="2" name="Rectangle 1"/>
          <p:cNvSpPr/>
          <p:nvPr/>
        </p:nvSpPr>
        <p:spPr>
          <a:xfrm>
            <a:off x="5477068" y="261457"/>
            <a:ext cx="6500327" cy="1815882"/>
          </a:xfrm>
          <a:prstGeom prst="rect">
            <a:avLst/>
          </a:prstGeom>
        </p:spPr>
        <p:txBody>
          <a:bodyPr wrap="square">
            <a:spAutoFit/>
          </a:bodyPr>
          <a:lstStyle/>
          <a:p>
            <a:r>
              <a:rPr lang="ar-SA" sz="2800" dirty="0">
                <a:solidFill>
                  <a:srgbClr val="000000"/>
                </a:solidFill>
                <a:effectLst>
                  <a:outerShdw blurRad="38100" dist="19050" dir="2700000" algn="tl">
                    <a:schemeClr val="dk1">
                      <a:alpha val="40000"/>
                    </a:schemeClr>
                  </a:outerShdw>
                </a:effectLst>
                <a:ea typeface="Times New Roman" panose="02020603050405020304" pitchFamily="18" charset="0"/>
              </a:rPr>
              <a:t>لباس غالاكسي اللطيف والذي يحتوي على 24 ألف من المصابيح المطرزة على سطح النسيج. تعمل هذه المصابيح على بطاريات موزعة على جميع أنحاء اللباس إذ يبلغ حجم المصباح الواحد 2ملم</a:t>
            </a:r>
            <a:endParaRPr lang="en-US" sz="2800" dirty="0"/>
          </a:p>
        </p:txBody>
      </p:sp>
      <p:pic>
        <p:nvPicPr>
          <p:cNvPr id="5" name="Picture 4" descr="A picture containing person, clothing, indoor, holding&#10;&#10;Description automatically generated"/>
          <p:cNvPicPr/>
          <p:nvPr/>
        </p:nvPicPr>
        <p:blipFill>
          <a:blip r:embed="rId3">
            <a:extLst>
              <a:ext uri="{28A0092B-C50C-407E-A947-70E740481C1C}">
                <a14:useLocalDpi xmlns:a14="http://schemas.microsoft.com/office/drawing/2010/main" val="0"/>
              </a:ext>
            </a:extLst>
          </a:blip>
          <a:stretch>
            <a:fillRect/>
          </a:stretch>
        </p:blipFill>
        <p:spPr>
          <a:xfrm>
            <a:off x="2211355" y="69047"/>
            <a:ext cx="3387012" cy="3566160"/>
          </a:xfrm>
          <a:prstGeom prst="rect">
            <a:avLst/>
          </a:prstGeom>
        </p:spPr>
      </p:pic>
      <p:sp>
        <p:nvSpPr>
          <p:cNvPr id="3" name="Rectangle 2"/>
          <p:cNvSpPr/>
          <p:nvPr/>
        </p:nvSpPr>
        <p:spPr>
          <a:xfrm>
            <a:off x="5968481" y="3493994"/>
            <a:ext cx="6096000" cy="2374240"/>
          </a:xfrm>
          <a:prstGeom prst="rect">
            <a:avLst/>
          </a:prstGeom>
        </p:spPr>
        <p:txBody>
          <a:bodyPr>
            <a:spAutoFit/>
          </a:bodyPr>
          <a:lstStyle/>
          <a:p>
            <a:pPr>
              <a:lnSpc>
                <a:spcPct val="107000"/>
              </a:lnSpc>
            </a:pPr>
            <a:r>
              <a:rPr lang="ar-SA" sz="2800" dirty="0">
                <a:solidFill>
                  <a:srgbClr val="000000"/>
                </a:solidFill>
                <a:effectLst>
                  <a:outerShdw blurRad="38100" dist="19050" dir="2700000" algn="tl">
                    <a:schemeClr val="dk1">
                      <a:alpha val="40000"/>
                    </a:schemeClr>
                  </a:outerShdw>
                </a:effectLst>
                <a:latin typeface="Calibri" panose="020F0502020204030204" pitchFamily="34" charset="0"/>
                <a:ea typeface="Times New Roman" panose="02020603050405020304" pitchFamily="18" charset="0"/>
              </a:rPr>
              <a:t>ملابس استعراض في مهرجان للجالية الصينية في سدني مصممه بأسلوب التشكيل على المانيكان باستخدام مصابيح </a:t>
            </a:r>
            <a:r>
              <a:rPr lang="en-US" sz="2800" dirty="0">
                <a:solidFill>
                  <a:srgbClr val="000000"/>
                </a:solidFill>
                <a:effectLst>
                  <a:outerShdw blurRad="38100" dist="19050" dir="2700000" algn="tl">
                    <a:schemeClr val="dk1">
                      <a:alpha val="40000"/>
                    </a:schemeClr>
                  </a:outerShdw>
                </a:effectLst>
                <a:latin typeface="Arial" panose="020B0604020202020204" pitchFamily="34" charset="0"/>
                <a:ea typeface="Times New Roman" panose="02020603050405020304" pitchFamily="18" charset="0"/>
                <a:cs typeface="Arial" panose="020B0604020202020204" pitchFamily="34" charset="0"/>
              </a:rPr>
              <a:t>Led-Light</a:t>
            </a:r>
            <a:r>
              <a:rPr lang="ar-SA" sz="2800" dirty="0">
                <a:solidFill>
                  <a:srgbClr val="000000"/>
                </a:solidFill>
                <a:effectLst>
                  <a:outerShdw blurRad="38100" dist="19050" dir="2700000" algn="tl">
                    <a:schemeClr val="dk1">
                      <a:alpha val="40000"/>
                    </a:schemeClr>
                  </a:outerShdw>
                </a:effectLst>
                <a:latin typeface="Calibri" panose="020F0502020204030204" pitchFamily="34" charset="0"/>
                <a:ea typeface="Times New Roman" panose="02020603050405020304" pitchFamily="18" charset="0"/>
              </a:rPr>
              <a:t> تم توزيعها لإضفاء شكل جمالي.</a:t>
            </a:r>
            <a:endParaRPr lang="en-US" sz="2800" dirty="0">
              <a:latin typeface="Calibri" panose="020F0502020204030204" pitchFamily="34" charset="0"/>
              <a:ea typeface="Calibri" panose="020F0502020204030204" pitchFamily="34" charset="0"/>
              <a:cs typeface="Arial" panose="020B0604020202020204" pitchFamily="34" charset="0"/>
            </a:endParaRPr>
          </a:p>
          <a:p>
            <a:pPr>
              <a:lnSpc>
                <a:spcPct val="107000"/>
              </a:lnSpc>
            </a:pPr>
            <a:r>
              <a:rPr lang="ar-SA" sz="2800" dirty="0">
                <a:solidFill>
                  <a:srgbClr val="000000"/>
                </a:solidFill>
                <a:effectLst>
                  <a:outerShdw blurRad="38100" dist="19050" dir="2700000" algn="tl">
                    <a:schemeClr val="dk1">
                      <a:alpha val="40000"/>
                    </a:schemeClr>
                  </a:outerShdw>
                </a:effectLst>
                <a:latin typeface="Calibri" panose="020F0502020204030204" pitchFamily="34" charset="0"/>
                <a:ea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6" name="Picture 5" descr="A picture containing indoor, cake, table, decorated&#10;&#10;Description automatically generated"/>
          <p:cNvPicPr/>
          <p:nvPr/>
        </p:nvPicPr>
        <p:blipFill>
          <a:blip r:embed="rId4">
            <a:extLst>
              <a:ext uri="{28A0092B-C50C-407E-A947-70E740481C1C}">
                <a14:useLocalDpi xmlns:a14="http://schemas.microsoft.com/office/drawing/2010/main" val="0"/>
              </a:ext>
            </a:extLst>
          </a:blip>
          <a:stretch>
            <a:fillRect/>
          </a:stretch>
        </p:blipFill>
        <p:spPr>
          <a:xfrm>
            <a:off x="513184" y="4128285"/>
            <a:ext cx="5455297" cy="2655070"/>
          </a:xfrm>
          <a:prstGeom prst="rect">
            <a:avLst/>
          </a:prstGeom>
        </p:spPr>
      </p:pic>
    </p:spTree>
    <p:extLst>
      <p:ext uri="{BB962C8B-B14F-4D97-AF65-F5344CB8AC3E}">
        <p14:creationId xmlns:p14="http://schemas.microsoft.com/office/powerpoint/2010/main" val="2028109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530627" y="-2202242"/>
            <a:ext cx="14241463" cy="9075738"/>
          </a:xfrm>
        </p:spPr>
      </p:pic>
      <p:sp>
        <p:nvSpPr>
          <p:cNvPr id="2" name="Rectangle 1"/>
          <p:cNvSpPr/>
          <p:nvPr/>
        </p:nvSpPr>
        <p:spPr>
          <a:xfrm>
            <a:off x="4282751" y="363040"/>
            <a:ext cx="7716417" cy="1475404"/>
          </a:xfrm>
          <a:prstGeom prst="rect">
            <a:avLst/>
          </a:prstGeom>
        </p:spPr>
        <p:txBody>
          <a:bodyPr wrap="square">
            <a:spAutoFit/>
          </a:bodyPr>
          <a:lstStyle/>
          <a:p>
            <a:pPr>
              <a:lnSpc>
                <a:spcPct val="107000"/>
              </a:lnSpc>
            </a:pPr>
            <a:r>
              <a:rPr lang="ar-SA" sz="2800" dirty="0">
                <a:solidFill>
                  <a:srgbClr val="000000"/>
                </a:solidFill>
                <a:effectLst>
                  <a:outerShdw blurRad="38100" dist="19050" dir="2700000" algn="tl">
                    <a:schemeClr val="dk1">
                      <a:alpha val="40000"/>
                    </a:schemeClr>
                  </a:outerShdw>
                </a:effectLst>
                <a:latin typeface="Calibri" panose="020F0502020204030204" pitchFamily="34" charset="0"/>
                <a:ea typeface="Times New Roman" panose="02020603050405020304" pitchFamily="18" charset="0"/>
              </a:rPr>
              <a:t>قام بهذا التصميم اثنين من المصممين البريطانيين وهما فرانسيسكا روزيلا وريان من شركة </a:t>
            </a:r>
            <a:r>
              <a:rPr lang="en-US" sz="2800" dirty="0" err="1">
                <a:solidFill>
                  <a:srgbClr val="000000"/>
                </a:solidFill>
                <a:effectLst>
                  <a:outerShdw blurRad="38100" dist="19050" dir="2700000" algn="tl">
                    <a:schemeClr val="dk1">
                      <a:alpha val="40000"/>
                    </a:schemeClr>
                  </a:outerShdw>
                </a:effectLst>
                <a:latin typeface="Arial" panose="020B0604020202020204" pitchFamily="34" charset="0"/>
                <a:ea typeface="Times New Roman" panose="02020603050405020304" pitchFamily="18" charset="0"/>
                <a:cs typeface="Arial" panose="020B0604020202020204" pitchFamily="34" charset="0"/>
              </a:rPr>
              <a:t>CuteCircuit</a:t>
            </a:r>
            <a:r>
              <a:rPr lang="ar-SA" sz="2800" dirty="0">
                <a:solidFill>
                  <a:srgbClr val="000000"/>
                </a:solidFill>
                <a:effectLst>
                  <a:outerShdw blurRad="38100" dist="19050" dir="2700000" algn="tl">
                    <a:schemeClr val="dk1">
                      <a:alpha val="40000"/>
                    </a:schemeClr>
                  </a:outerShdw>
                </a:effectLst>
                <a:latin typeface="Calibri" panose="020F0502020204030204" pitchFamily="34" charset="0"/>
                <a:ea typeface="Times New Roman" panose="02020603050405020304" pitchFamily="18" charset="0"/>
              </a:rPr>
              <a:t>, وقد نجحا بتصميم فستان بشاشة عرض مضيئة متحركة بعد محاولات بدأت منذ 2004</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descr="A picture containing holding, beach, standing, front&#10;&#10;Description automatically generated"/>
          <p:cNvPicPr/>
          <p:nvPr/>
        </p:nvPicPr>
        <p:blipFill>
          <a:blip r:embed="rId3">
            <a:extLst>
              <a:ext uri="{28A0092B-C50C-407E-A947-70E740481C1C}">
                <a14:useLocalDpi xmlns:a14="http://schemas.microsoft.com/office/drawing/2010/main" val="0"/>
              </a:ext>
            </a:extLst>
          </a:blip>
          <a:stretch>
            <a:fillRect/>
          </a:stretch>
        </p:blipFill>
        <p:spPr>
          <a:xfrm>
            <a:off x="1558213" y="1959429"/>
            <a:ext cx="7698594" cy="4403661"/>
          </a:xfrm>
          <a:prstGeom prst="rect">
            <a:avLst/>
          </a:prstGeom>
        </p:spPr>
      </p:pic>
    </p:spTree>
    <p:extLst>
      <p:ext uri="{BB962C8B-B14F-4D97-AF65-F5344CB8AC3E}">
        <p14:creationId xmlns:p14="http://schemas.microsoft.com/office/powerpoint/2010/main" val="2580872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7284" y="244443"/>
            <a:ext cx="11814772" cy="6237837"/>
          </a:xfrm>
          <a:prstGeom prst="rect">
            <a:avLst/>
          </a:prstGeom>
        </p:spPr>
      </p:pic>
    </p:spTree>
    <p:extLst>
      <p:ext uri="{BB962C8B-B14F-4D97-AF65-F5344CB8AC3E}">
        <p14:creationId xmlns:p14="http://schemas.microsoft.com/office/powerpoint/2010/main" val="9699592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62139" y="398351"/>
            <a:ext cx="11497901" cy="6020555"/>
          </a:xfrm>
          <a:prstGeom prst="rect">
            <a:avLst/>
          </a:prstGeom>
        </p:spPr>
      </p:pic>
    </p:spTree>
    <p:extLst>
      <p:ext uri="{BB962C8B-B14F-4D97-AF65-F5344CB8AC3E}">
        <p14:creationId xmlns:p14="http://schemas.microsoft.com/office/powerpoint/2010/main" val="10803626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530627" y="-2202242"/>
            <a:ext cx="14241463" cy="9075738"/>
          </a:xfrm>
        </p:spPr>
      </p:pic>
      <p:pic>
        <p:nvPicPr>
          <p:cNvPr id="2" name="Picture 1"/>
          <p:cNvPicPr>
            <a:picLocks noChangeAspect="1"/>
          </p:cNvPicPr>
          <p:nvPr/>
        </p:nvPicPr>
        <p:blipFill>
          <a:blip r:embed="rId3"/>
          <a:stretch>
            <a:fillRect/>
          </a:stretch>
        </p:blipFill>
        <p:spPr>
          <a:xfrm>
            <a:off x="2276669" y="83975"/>
            <a:ext cx="9915331" cy="6568752"/>
          </a:xfrm>
          <a:prstGeom prst="rect">
            <a:avLst/>
          </a:prstGeom>
        </p:spPr>
      </p:pic>
    </p:spTree>
    <p:extLst>
      <p:ext uri="{BB962C8B-B14F-4D97-AF65-F5344CB8AC3E}">
        <p14:creationId xmlns:p14="http://schemas.microsoft.com/office/powerpoint/2010/main" val="15301467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653" y="0"/>
            <a:ext cx="13193962" cy="7253207"/>
          </a:xfrm>
          <a:prstGeom prst="rect">
            <a:avLst/>
          </a:prstGeom>
        </p:spPr>
      </p:pic>
      <p:sp>
        <p:nvSpPr>
          <p:cNvPr id="3" name="Subtitle 2"/>
          <p:cNvSpPr>
            <a:spLocks noGrp="1"/>
          </p:cNvSpPr>
          <p:nvPr>
            <p:ph type="subTitle" idx="1"/>
          </p:nvPr>
        </p:nvSpPr>
        <p:spPr>
          <a:xfrm>
            <a:off x="1524000" y="5260362"/>
            <a:ext cx="9144000" cy="1655762"/>
          </a:xfrm>
        </p:spPr>
        <p:txBody>
          <a:bodyPr>
            <a:normAutofit/>
          </a:bodyPr>
          <a:lstStyle/>
          <a:p>
            <a:r>
              <a:rPr lang="en-US" sz="3600" dirty="0">
                <a:solidFill>
                  <a:schemeClr val="bg1"/>
                </a:solidFill>
              </a:rPr>
              <a:t>THANK YOU</a:t>
            </a:r>
            <a:endParaRPr lang="ar-EG" sz="3600" dirty="0">
              <a:solidFill>
                <a:schemeClr val="bg1"/>
              </a:solidFill>
            </a:endParaRPr>
          </a:p>
        </p:txBody>
      </p:sp>
      <p:pic>
        <p:nvPicPr>
          <p:cNvPr id="2" name="Picture 1"/>
          <p:cNvPicPr>
            <a:picLocks noChangeAspect="1"/>
          </p:cNvPicPr>
          <p:nvPr/>
        </p:nvPicPr>
        <p:blipFill>
          <a:blip r:embed="rId3"/>
          <a:stretch>
            <a:fillRect/>
          </a:stretch>
        </p:blipFill>
        <p:spPr>
          <a:xfrm>
            <a:off x="4028793" y="442971"/>
            <a:ext cx="8163208" cy="4690343"/>
          </a:xfrm>
          <a:prstGeom prst="rect">
            <a:avLst/>
          </a:prstGeom>
        </p:spPr>
      </p:pic>
    </p:spTree>
    <p:extLst>
      <p:ext uri="{BB962C8B-B14F-4D97-AF65-F5344CB8AC3E}">
        <p14:creationId xmlns:p14="http://schemas.microsoft.com/office/powerpoint/2010/main" val="23331296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TotalTime>
  <Words>142</Words>
  <Application>Microsoft Office PowerPoint</Application>
  <PresentationFormat>Widescreen</PresentationFormat>
  <Paragraphs>12</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Times New Roman</vt:lpstr>
      <vt:lpstr>Office Theme</vt:lpstr>
      <vt:lpstr>محاضرة 6 تك الملابس الذكية الفرقة الرابعة قسم تك الملابس و الموضة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haidy</dc:creator>
  <cp:lastModifiedBy>shosho</cp:lastModifiedBy>
  <cp:revision>12</cp:revision>
  <dcterms:created xsi:type="dcterms:W3CDTF">2020-03-17T20:43:53Z</dcterms:created>
  <dcterms:modified xsi:type="dcterms:W3CDTF">2020-04-27T20:29:26Z</dcterms:modified>
</cp:coreProperties>
</file>