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 id="2147483672" r:id="rId2"/>
  </p:sldMasterIdLst>
  <p:notesMasterIdLst>
    <p:notesMasterId r:id="rId53"/>
  </p:notesMasterIdLst>
  <p:sldIdLst>
    <p:sldId id="256" r:id="rId3"/>
    <p:sldId id="258" r:id="rId4"/>
    <p:sldId id="266" r:id="rId5"/>
    <p:sldId id="282" r:id="rId6"/>
    <p:sldId id="264" r:id="rId7"/>
    <p:sldId id="265" r:id="rId8"/>
    <p:sldId id="268" r:id="rId9"/>
    <p:sldId id="275" r:id="rId10"/>
    <p:sldId id="280" r:id="rId11"/>
    <p:sldId id="287" r:id="rId12"/>
    <p:sldId id="291" r:id="rId13"/>
    <p:sldId id="289" r:id="rId14"/>
    <p:sldId id="290" r:id="rId15"/>
    <p:sldId id="293" r:id="rId16"/>
    <p:sldId id="295" r:id="rId17"/>
    <p:sldId id="301" r:id="rId18"/>
    <p:sldId id="306" r:id="rId19"/>
    <p:sldId id="294" r:id="rId20"/>
    <p:sldId id="303" r:id="rId21"/>
    <p:sldId id="310" r:id="rId22"/>
    <p:sldId id="307" r:id="rId23"/>
    <p:sldId id="312" r:id="rId24"/>
    <p:sldId id="276" r:id="rId25"/>
    <p:sldId id="314" r:id="rId26"/>
    <p:sldId id="277" r:id="rId27"/>
    <p:sldId id="315" r:id="rId28"/>
    <p:sldId id="316" r:id="rId29"/>
    <p:sldId id="308" r:id="rId30"/>
    <p:sldId id="309" r:id="rId31"/>
    <p:sldId id="311" r:id="rId32"/>
    <p:sldId id="272" r:id="rId33"/>
    <p:sldId id="292" r:id="rId34"/>
    <p:sldId id="296" r:id="rId35"/>
    <p:sldId id="297" r:id="rId36"/>
    <p:sldId id="298" r:id="rId37"/>
    <p:sldId id="299" r:id="rId38"/>
    <p:sldId id="300" r:id="rId39"/>
    <p:sldId id="273" r:id="rId40"/>
    <p:sldId id="281" r:id="rId41"/>
    <p:sldId id="283" r:id="rId42"/>
    <p:sldId id="302" r:id="rId43"/>
    <p:sldId id="304" r:id="rId44"/>
    <p:sldId id="270" r:id="rId45"/>
    <p:sldId id="285" r:id="rId46"/>
    <p:sldId id="286" r:id="rId47"/>
    <p:sldId id="279" r:id="rId48"/>
    <p:sldId id="305" r:id="rId49"/>
    <p:sldId id="278" r:id="rId50"/>
    <p:sldId id="263" r:id="rId51"/>
    <p:sldId id="313" r:id="rId52"/>
  </p:sldIdLst>
  <p:sldSz cx="12192000" cy="6858000"/>
  <p:notesSz cx="6858000" cy="9144000"/>
  <p:defaultTex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1E0D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0809" autoAdjust="0"/>
    <p:restoredTop sz="94660"/>
  </p:normalViewPr>
  <p:slideViewPr>
    <p:cSldViewPr snapToGrid="0">
      <p:cViewPr varScale="1">
        <p:scale>
          <a:sx n="81" d="100"/>
          <a:sy n="81" d="100"/>
        </p:scale>
        <p:origin x="168"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EG"/>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35868874-9724-4769-9C03-C45E50F8704C}" type="datetimeFigureOut">
              <a:rPr lang="ar-EG" smtClean="0"/>
              <a:t>20/08/1441</a:t>
            </a:fld>
            <a:endParaRPr lang="ar-EG"/>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1" anchor="ctr"/>
          <a:lstStyle/>
          <a:p>
            <a:endParaRPr lang="ar-EG"/>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EG"/>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21FC3CAA-020D-4411-A2EE-7393EEFB2E7C}" type="slidenum">
              <a:rPr lang="ar-EG" smtClean="0"/>
              <a:t>‹#›</a:t>
            </a:fld>
            <a:endParaRPr lang="ar-EG"/>
          </a:p>
        </p:txBody>
      </p:sp>
    </p:spTree>
    <p:extLst>
      <p:ext uri="{BB962C8B-B14F-4D97-AF65-F5344CB8AC3E}">
        <p14:creationId xmlns:p14="http://schemas.microsoft.com/office/powerpoint/2010/main" val="918404867"/>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ar-EG"/>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ar-EG"/>
          </a:p>
        </p:txBody>
      </p:sp>
      <p:sp>
        <p:nvSpPr>
          <p:cNvPr id="4" name="Date Placeholder 3"/>
          <p:cNvSpPr>
            <a:spLocks noGrp="1"/>
          </p:cNvSpPr>
          <p:nvPr>
            <p:ph type="dt" sz="half" idx="10"/>
          </p:nvPr>
        </p:nvSpPr>
        <p:spPr/>
        <p:txBody>
          <a:bodyPr/>
          <a:lstStyle/>
          <a:p>
            <a:fld id="{EFA0E5FF-B424-4DFE-8581-6630AAA49E99}" type="datetimeFigureOut">
              <a:rPr lang="ar-EG" smtClean="0">
                <a:solidFill>
                  <a:prstClr val="black">
                    <a:tint val="75000"/>
                  </a:prstClr>
                </a:solidFill>
              </a:rPr>
              <a:pPr/>
              <a:t>20/08/1441</a:t>
            </a:fld>
            <a:endParaRPr lang="ar-EG">
              <a:solidFill>
                <a:prstClr val="black">
                  <a:tint val="75000"/>
                </a:prstClr>
              </a:solidFill>
            </a:endParaRPr>
          </a:p>
        </p:txBody>
      </p:sp>
      <p:sp>
        <p:nvSpPr>
          <p:cNvPr id="5" name="Footer Placeholder 4"/>
          <p:cNvSpPr>
            <a:spLocks noGrp="1"/>
          </p:cNvSpPr>
          <p:nvPr>
            <p:ph type="ftr" sz="quarter" idx="11"/>
          </p:nvPr>
        </p:nvSpPr>
        <p:spPr/>
        <p:txBody>
          <a:bodyPr/>
          <a:lstStyle/>
          <a:p>
            <a:endParaRPr lang="ar-EG">
              <a:solidFill>
                <a:prstClr val="black">
                  <a:tint val="75000"/>
                </a:prstClr>
              </a:solidFill>
            </a:endParaRPr>
          </a:p>
        </p:txBody>
      </p:sp>
      <p:sp>
        <p:nvSpPr>
          <p:cNvPr id="6" name="Slide Number Placeholder 5"/>
          <p:cNvSpPr>
            <a:spLocks noGrp="1"/>
          </p:cNvSpPr>
          <p:nvPr>
            <p:ph type="sldNum" sz="quarter" idx="12"/>
          </p:nvPr>
        </p:nvSpPr>
        <p:spPr/>
        <p:txBody>
          <a:bodyPr/>
          <a:lstStyle/>
          <a:p>
            <a:fld id="{49885911-A0CF-462C-9C41-B99BB0F8794F}"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23455694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p>
            <a:fld id="{EFA0E5FF-B424-4DFE-8581-6630AAA49E99}" type="datetimeFigureOut">
              <a:rPr lang="ar-EG" smtClean="0">
                <a:solidFill>
                  <a:prstClr val="black">
                    <a:tint val="75000"/>
                  </a:prstClr>
                </a:solidFill>
              </a:rPr>
              <a:pPr/>
              <a:t>20/08/1441</a:t>
            </a:fld>
            <a:endParaRPr lang="ar-EG">
              <a:solidFill>
                <a:prstClr val="black">
                  <a:tint val="75000"/>
                </a:prstClr>
              </a:solidFill>
            </a:endParaRPr>
          </a:p>
        </p:txBody>
      </p:sp>
      <p:sp>
        <p:nvSpPr>
          <p:cNvPr id="5" name="Footer Placeholder 4"/>
          <p:cNvSpPr>
            <a:spLocks noGrp="1"/>
          </p:cNvSpPr>
          <p:nvPr>
            <p:ph type="ftr" sz="quarter" idx="11"/>
          </p:nvPr>
        </p:nvSpPr>
        <p:spPr/>
        <p:txBody>
          <a:bodyPr/>
          <a:lstStyle/>
          <a:p>
            <a:endParaRPr lang="ar-EG">
              <a:solidFill>
                <a:prstClr val="black">
                  <a:tint val="75000"/>
                </a:prstClr>
              </a:solidFill>
            </a:endParaRPr>
          </a:p>
        </p:txBody>
      </p:sp>
      <p:sp>
        <p:nvSpPr>
          <p:cNvPr id="6" name="Slide Number Placeholder 5"/>
          <p:cNvSpPr>
            <a:spLocks noGrp="1"/>
          </p:cNvSpPr>
          <p:nvPr>
            <p:ph type="sldNum" sz="quarter" idx="12"/>
          </p:nvPr>
        </p:nvSpPr>
        <p:spPr/>
        <p:txBody>
          <a:bodyPr/>
          <a:lstStyle/>
          <a:p>
            <a:fld id="{49885911-A0CF-462C-9C41-B99BB0F8794F}"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3431249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ar-EG"/>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p>
            <a:fld id="{EFA0E5FF-B424-4DFE-8581-6630AAA49E99}" type="datetimeFigureOut">
              <a:rPr lang="ar-EG" smtClean="0">
                <a:solidFill>
                  <a:prstClr val="black">
                    <a:tint val="75000"/>
                  </a:prstClr>
                </a:solidFill>
              </a:rPr>
              <a:pPr/>
              <a:t>20/08/1441</a:t>
            </a:fld>
            <a:endParaRPr lang="ar-EG">
              <a:solidFill>
                <a:prstClr val="black">
                  <a:tint val="75000"/>
                </a:prstClr>
              </a:solidFill>
            </a:endParaRPr>
          </a:p>
        </p:txBody>
      </p:sp>
      <p:sp>
        <p:nvSpPr>
          <p:cNvPr id="5" name="Footer Placeholder 4"/>
          <p:cNvSpPr>
            <a:spLocks noGrp="1"/>
          </p:cNvSpPr>
          <p:nvPr>
            <p:ph type="ftr" sz="quarter" idx="11"/>
          </p:nvPr>
        </p:nvSpPr>
        <p:spPr/>
        <p:txBody>
          <a:bodyPr/>
          <a:lstStyle/>
          <a:p>
            <a:endParaRPr lang="ar-EG">
              <a:solidFill>
                <a:prstClr val="black">
                  <a:tint val="75000"/>
                </a:prstClr>
              </a:solidFill>
            </a:endParaRPr>
          </a:p>
        </p:txBody>
      </p:sp>
      <p:sp>
        <p:nvSpPr>
          <p:cNvPr id="6" name="Slide Number Placeholder 5"/>
          <p:cNvSpPr>
            <a:spLocks noGrp="1"/>
          </p:cNvSpPr>
          <p:nvPr>
            <p:ph type="sldNum" sz="quarter" idx="12"/>
          </p:nvPr>
        </p:nvSpPr>
        <p:spPr/>
        <p:txBody>
          <a:bodyPr/>
          <a:lstStyle/>
          <a:p>
            <a:fld id="{49885911-A0CF-462C-9C41-B99BB0F8794F}"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8532051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ar-EG"/>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ar-EG"/>
          </a:p>
        </p:txBody>
      </p:sp>
      <p:sp>
        <p:nvSpPr>
          <p:cNvPr id="4" name="Date Placeholder 3"/>
          <p:cNvSpPr>
            <a:spLocks noGrp="1"/>
          </p:cNvSpPr>
          <p:nvPr>
            <p:ph type="dt" sz="half" idx="10"/>
          </p:nvPr>
        </p:nvSpPr>
        <p:spPr/>
        <p:txBody>
          <a:bodyPr/>
          <a:lstStyle/>
          <a:p>
            <a:fld id="{EFA0E5FF-B424-4DFE-8581-6630AAA49E99}" type="datetimeFigureOut">
              <a:rPr lang="ar-EG" smtClean="0">
                <a:solidFill>
                  <a:prstClr val="black">
                    <a:tint val="75000"/>
                  </a:prstClr>
                </a:solidFill>
              </a:rPr>
              <a:pPr/>
              <a:t>20/08/1441</a:t>
            </a:fld>
            <a:endParaRPr lang="ar-EG">
              <a:solidFill>
                <a:prstClr val="black">
                  <a:tint val="75000"/>
                </a:prstClr>
              </a:solidFill>
            </a:endParaRPr>
          </a:p>
        </p:txBody>
      </p:sp>
      <p:sp>
        <p:nvSpPr>
          <p:cNvPr id="5" name="Footer Placeholder 4"/>
          <p:cNvSpPr>
            <a:spLocks noGrp="1"/>
          </p:cNvSpPr>
          <p:nvPr>
            <p:ph type="ftr" sz="quarter" idx="11"/>
          </p:nvPr>
        </p:nvSpPr>
        <p:spPr/>
        <p:txBody>
          <a:bodyPr/>
          <a:lstStyle/>
          <a:p>
            <a:endParaRPr lang="ar-EG">
              <a:solidFill>
                <a:prstClr val="black">
                  <a:tint val="75000"/>
                </a:prstClr>
              </a:solidFill>
            </a:endParaRPr>
          </a:p>
        </p:txBody>
      </p:sp>
      <p:sp>
        <p:nvSpPr>
          <p:cNvPr id="6" name="Slide Number Placeholder 5"/>
          <p:cNvSpPr>
            <a:spLocks noGrp="1"/>
          </p:cNvSpPr>
          <p:nvPr>
            <p:ph type="sldNum" sz="quarter" idx="12"/>
          </p:nvPr>
        </p:nvSpPr>
        <p:spPr/>
        <p:txBody>
          <a:bodyPr/>
          <a:lstStyle/>
          <a:p>
            <a:fld id="{49885911-A0CF-462C-9C41-B99BB0F8794F}"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5095935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p>
            <a:fld id="{EFA0E5FF-B424-4DFE-8581-6630AAA49E99}" type="datetimeFigureOut">
              <a:rPr lang="ar-EG" smtClean="0">
                <a:solidFill>
                  <a:prstClr val="black">
                    <a:tint val="75000"/>
                  </a:prstClr>
                </a:solidFill>
              </a:rPr>
              <a:pPr/>
              <a:t>20/08/1441</a:t>
            </a:fld>
            <a:endParaRPr lang="ar-EG">
              <a:solidFill>
                <a:prstClr val="black">
                  <a:tint val="75000"/>
                </a:prstClr>
              </a:solidFill>
            </a:endParaRPr>
          </a:p>
        </p:txBody>
      </p:sp>
      <p:sp>
        <p:nvSpPr>
          <p:cNvPr id="5" name="Footer Placeholder 4"/>
          <p:cNvSpPr>
            <a:spLocks noGrp="1"/>
          </p:cNvSpPr>
          <p:nvPr>
            <p:ph type="ftr" sz="quarter" idx="11"/>
          </p:nvPr>
        </p:nvSpPr>
        <p:spPr/>
        <p:txBody>
          <a:bodyPr/>
          <a:lstStyle/>
          <a:p>
            <a:endParaRPr lang="ar-EG">
              <a:solidFill>
                <a:prstClr val="black">
                  <a:tint val="75000"/>
                </a:prstClr>
              </a:solidFill>
            </a:endParaRPr>
          </a:p>
        </p:txBody>
      </p:sp>
      <p:sp>
        <p:nvSpPr>
          <p:cNvPr id="6" name="Slide Number Placeholder 5"/>
          <p:cNvSpPr>
            <a:spLocks noGrp="1"/>
          </p:cNvSpPr>
          <p:nvPr>
            <p:ph type="sldNum" sz="quarter" idx="12"/>
          </p:nvPr>
        </p:nvSpPr>
        <p:spPr/>
        <p:txBody>
          <a:bodyPr/>
          <a:lstStyle/>
          <a:p>
            <a:fld id="{49885911-A0CF-462C-9C41-B99BB0F8794F}"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11080757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ar-EG"/>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A0E5FF-B424-4DFE-8581-6630AAA49E99}" type="datetimeFigureOut">
              <a:rPr lang="ar-EG" smtClean="0">
                <a:solidFill>
                  <a:prstClr val="black">
                    <a:tint val="75000"/>
                  </a:prstClr>
                </a:solidFill>
              </a:rPr>
              <a:pPr/>
              <a:t>20/08/1441</a:t>
            </a:fld>
            <a:endParaRPr lang="ar-EG">
              <a:solidFill>
                <a:prstClr val="black">
                  <a:tint val="75000"/>
                </a:prstClr>
              </a:solidFill>
            </a:endParaRPr>
          </a:p>
        </p:txBody>
      </p:sp>
      <p:sp>
        <p:nvSpPr>
          <p:cNvPr id="5" name="Footer Placeholder 4"/>
          <p:cNvSpPr>
            <a:spLocks noGrp="1"/>
          </p:cNvSpPr>
          <p:nvPr>
            <p:ph type="ftr" sz="quarter" idx="11"/>
          </p:nvPr>
        </p:nvSpPr>
        <p:spPr/>
        <p:txBody>
          <a:bodyPr/>
          <a:lstStyle/>
          <a:p>
            <a:endParaRPr lang="ar-EG">
              <a:solidFill>
                <a:prstClr val="black">
                  <a:tint val="75000"/>
                </a:prstClr>
              </a:solidFill>
            </a:endParaRPr>
          </a:p>
        </p:txBody>
      </p:sp>
      <p:sp>
        <p:nvSpPr>
          <p:cNvPr id="6" name="Slide Number Placeholder 5"/>
          <p:cNvSpPr>
            <a:spLocks noGrp="1"/>
          </p:cNvSpPr>
          <p:nvPr>
            <p:ph type="sldNum" sz="quarter" idx="12"/>
          </p:nvPr>
        </p:nvSpPr>
        <p:spPr/>
        <p:txBody>
          <a:bodyPr/>
          <a:lstStyle/>
          <a:p>
            <a:fld id="{49885911-A0CF-462C-9C41-B99BB0F8794F}"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32396272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Date Placeholder 4"/>
          <p:cNvSpPr>
            <a:spLocks noGrp="1"/>
          </p:cNvSpPr>
          <p:nvPr>
            <p:ph type="dt" sz="half" idx="10"/>
          </p:nvPr>
        </p:nvSpPr>
        <p:spPr/>
        <p:txBody>
          <a:bodyPr/>
          <a:lstStyle/>
          <a:p>
            <a:fld id="{EFA0E5FF-B424-4DFE-8581-6630AAA49E99}" type="datetimeFigureOut">
              <a:rPr lang="ar-EG" smtClean="0">
                <a:solidFill>
                  <a:prstClr val="black">
                    <a:tint val="75000"/>
                  </a:prstClr>
                </a:solidFill>
              </a:rPr>
              <a:pPr/>
              <a:t>20/08/1441</a:t>
            </a:fld>
            <a:endParaRPr lang="ar-EG">
              <a:solidFill>
                <a:prstClr val="black">
                  <a:tint val="75000"/>
                </a:prstClr>
              </a:solidFill>
            </a:endParaRPr>
          </a:p>
        </p:txBody>
      </p:sp>
      <p:sp>
        <p:nvSpPr>
          <p:cNvPr id="6" name="Footer Placeholder 5"/>
          <p:cNvSpPr>
            <a:spLocks noGrp="1"/>
          </p:cNvSpPr>
          <p:nvPr>
            <p:ph type="ftr" sz="quarter" idx="11"/>
          </p:nvPr>
        </p:nvSpPr>
        <p:spPr/>
        <p:txBody>
          <a:bodyPr/>
          <a:lstStyle/>
          <a:p>
            <a:endParaRPr lang="ar-EG">
              <a:solidFill>
                <a:prstClr val="black">
                  <a:tint val="75000"/>
                </a:prstClr>
              </a:solidFill>
            </a:endParaRPr>
          </a:p>
        </p:txBody>
      </p:sp>
      <p:sp>
        <p:nvSpPr>
          <p:cNvPr id="7" name="Slide Number Placeholder 6"/>
          <p:cNvSpPr>
            <a:spLocks noGrp="1"/>
          </p:cNvSpPr>
          <p:nvPr>
            <p:ph type="sldNum" sz="quarter" idx="12"/>
          </p:nvPr>
        </p:nvSpPr>
        <p:spPr/>
        <p:txBody>
          <a:bodyPr/>
          <a:lstStyle/>
          <a:p>
            <a:fld id="{49885911-A0CF-462C-9C41-B99BB0F8794F}"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16804576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ar-EG"/>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7" name="Date Placeholder 6"/>
          <p:cNvSpPr>
            <a:spLocks noGrp="1"/>
          </p:cNvSpPr>
          <p:nvPr>
            <p:ph type="dt" sz="half" idx="10"/>
          </p:nvPr>
        </p:nvSpPr>
        <p:spPr/>
        <p:txBody>
          <a:bodyPr/>
          <a:lstStyle/>
          <a:p>
            <a:fld id="{EFA0E5FF-B424-4DFE-8581-6630AAA49E99}" type="datetimeFigureOut">
              <a:rPr lang="ar-EG" smtClean="0">
                <a:solidFill>
                  <a:prstClr val="black">
                    <a:tint val="75000"/>
                  </a:prstClr>
                </a:solidFill>
              </a:rPr>
              <a:pPr/>
              <a:t>20/08/1441</a:t>
            </a:fld>
            <a:endParaRPr lang="ar-EG">
              <a:solidFill>
                <a:prstClr val="black">
                  <a:tint val="75000"/>
                </a:prstClr>
              </a:solidFill>
            </a:endParaRPr>
          </a:p>
        </p:txBody>
      </p:sp>
      <p:sp>
        <p:nvSpPr>
          <p:cNvPr id="8" name="Footer Placeholder 7"/>
          <p:cNvSpPr>
            <a:spLocks noGrp="1"/>
          </p:cNvSpPr>
          <p:nvPr>
            <p:ph type="ftr" sz="quarter" idx="11"/>
          </p:nvPr>
        </p:nvSpPr>
        <p:spPr/>
        <p:txBody>
          <a:bodyPr/>
          <a:lstStyle/>
          <a:p>
            <a:endParaRPr lang="ar-EG">
              <a:solidFill>
                <a:prstClr val="black">
                  <a:tint val="75000"/>
                </a:prstClr>
              </a:solidFill>
            </a:endParaRPr>
          </a:p>
        </p:txBody>
      </p:sp>
      <p:sp>
        <p:nvSpPr>
          <p:cNvPr id="9" name="Slide Number Placeholder 8"/>
          <p:cNvSpPr>
            <a:spLocks noGrp="1"/>
          </p:cNvSpPr>
          <p:nvPr>
            <p:ph type="sldNum" sz="quarter" idx="12"/>
          </p:nvPr>
        </p:nvSpPr>
        <p:spPr/>
        <p:txBody>
          <a:bodyPr/>
          <a:lstStyle/>
          <a:p>
            <a:fld id="{49885911-A0CF-462C-9C41-B99BB0F8794F}"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38602295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Date Placeholder 2"/>
          <p:cNvSpPr>
            <a:spLocks noGrp="1"/>
          </p:cNvSpPr>
          <p:nvPr>
            <p:ph type="dt" sz="half" idx="10"/>
          </p:nvPr>
        </p:nvSpPr>
        <p:spPr/>
        <p:txBody>
          <a:bodyPr/>
          <a:lstStyle/>
          <a:p>
            <a:fld id="{EFA0E5FF-B424-4DFE-8581-6630AAA49E99}" type="datetimeFigureOut">
              <a:rPr lang="ar-EG" smtClean="0">
                <a:solidFill>
                  <a:prstClr val="black">
                    <a:tint val="75000"/>
                  </a:prstClr>
                </a:solidFill>
              </a:rPr>
              <a:pPr/>
              <a:t>20/08/1441</a:t>
            </a:fld>
            <a:endParaRPr lang="ar-EG">
              <a:solidFill>
                <a:prstClr val="black">
                  <a:tint val="75000"/>
                </a:prstClr>
              </a:solidFill>
            </a:endParaRPr>
          </a:p>
        </p:txBody>
      </p:sp>
      <p:sp>
        <p:nvSpPr>
          <p:cNvPr id="4" name="Footer Placeholder 3"/>
          <p:cNvSpPr>
            <a:spLocks noGrp="1"/>
          </p:cNvSpPr>
          <p:nvPr>
            <p:ph type="ftr" sz="quarter" idx="11"/>
          </p:nvPr>
        </p:nvSpPr>
        <p:spPr/>
        <p:txBody>
          <a:bodyPr/>
          <a:lstStyle/>
          <a:p>
            <a:endParaRPr lang="ar-EG">
              <a:solidFill>
                <a:prstClr val="black">
                  <a:tint val="75000"/>
                </a:prstClr>
              </a:solidFill>
            </a:endParaRPr>
          </a:p>
        </p:txBody>
      </p:sp>
      <p:sp>
        <p:nvSpPr>
          <p:cNvPr id="5" name="Slide Number Placeholder 4"/>
          <p:cNvSpPr>
            <a:spLocks noGrp="1"/>
          </p:cNvSpPr>
          <p:nvPr>
            <p:ph type="sldNum" sz="quarter" idx="12"/>
          </p:nvPr>
        </p:nvSpPr>
        <p:spPr/>
        <p:txBody>
          <a:bodyPr/>
          <a:lstStyle/>
          <a:p>
            <a:fld id="{49885911-A0CF-462C-9C41-B99BB0F8794F}"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34823470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A0E5FF-B424-4DFE-8581-6630AAA49E99}" type="datetimeFigureOut">
              <a:rPr lang="ar-EG" smtClean="0">
                <a:solidFill>
                  <a:prstClr val="black">
                    <a:tint val="75000"/>
                  </a:prstClr>
                </a:solidFill>
              </a:rPr>
              <a:pPr/>
              <a:t>20/08/1441</a:t>
            </a:fld>
            <a:endParaRPr lang="ar-EG">
              <a:solidFill>
                <a:prstClr val="black">
                  <a:tint val="75000"/>
                </a:prstClr>
              </a:solidFill>
            </a:endParaRPr>
          </a:p>
        </p:txBody>
      </p:sp>
      <p:sp>
        <p:nvSpPr>
          <p:cNvPr id="3" name="Footer Placeholder 2"/>
          <p:cNvSpPr>
            <a:spLocks noGrp="1"/>
          </p:cNvSpPr>
          <p:nvPr>
            <p:ph type="ftr" sz="quarter" idx="11"/>
          </p:nvPr>
        </p:nvSpPr>
        <p:spPr/>
        <p:txBody>
          <a:bodyPr/>
          <a:lstStyle/>
          <a:p>
            <a:endParaRPr lang="ar-EG">
              <a:solidFill>
                <a:prstClr val="black">
                  <a:tint val="75000"/>
                </a:prstClr>
              </a:solidFill>
            </a:endParaRPr>
          </a:p>
        </p:txBody>
      </p:sp>
      <p:sp>
        <p:nvSpPr>
          <p:cNvPr id="4" name="Slide Number Placeholder 3"/>
          <p:cNvSpPr>
            <a:spLocks noGrp="1"/>
          </p:cNvSpPr>
          <p:nvPr>
            <p:ph type="sldNum" sz="quarter" idx="12"/>
          </p:nvPr>
        </p:nvSpPr>
        <p:spPr/>
        <p:txBody>
          <a:bodyPr/>
          <a:lstStyle/>
          <a:p>
            <a:fld id="{49885911-A0CF-462C-9C41-B99BB0F8794F}"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13672485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ar-EG"/>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A0E5FF-B424-4DFE-8581-6630AAA49E99}" type="datetimeFigureOut">
              <a:rPr lang="ar-EG" smtClean="0">
                <a:solidFill>
                  <a:prstClr val="black">
                    <a:tint val="75000"/>
                  </a:prstClr>
                </a:solidFill>
              </a:rPr>
              <a:pPr/>
              <a:t>20/08/1441</a:t>
            </a:fld>
            <a:endParaRPr lang="ar-EG">
              <a:solidFill>
                <a:prstClr val="black">
                  <a:tint val="75000"/>
                </a:prstClr>
              </a:solidFill>
            </a:endParaRPr>
          </a:p>
        </p:txBody>
      </p:sp>
      <p:sp>
        <p:nvSpPr>
          <p:cNvPr id="6" name="Footer Placeholder 5"/>
          <p:cNvSpPr>
            <a:spLocks noGrp="1"/>
          </p:cNvSpPr>
          <p:nvPr>
            <p:ph type="ftr" sz="quarter" idx="11"/>
          </p:nvPr>
        </p:nvSpPr>
        <p:spPr/>
        <p:txBody>
          <a:bodyPr/>
          <a:lstStyle/>
          <a:p>
            <a:endParaRPr lang="ar-EG">
              <a:solidFill>
                <a:prstClr val="black">
                  <a:tint val="75000"/>
                </a:prstClr>
              </a:solidFill>
            </a:endParaRPr>
          </a:p>
        </p:txBody>
      </p:sp>
      <p:sp>
        <p:nvSpPr>
          <p:cNvPr id="7" name="Slide Number Placeholder 6"/>
          <p:cNvSpPr>
            <a:spLocks noGrp="1"/>
          </p:cNvSpPr>
          <p:nvPr>
            <p:ph type="sldNum" sz="quarter" idx="12"/>
          </p:nvPr>
        </p:nvSpPr>
        <p:spPr/>
        <p:txBody>
          <a:bodyPr/>
          <a:lstStyle/>
          <a:p>
            <a:fld id="{49885911-A0CF-462C-9C41-B99BB0F8794F}"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1519482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p>
            <a:fld id="{EFA0E5FF-B424-4DFE-8581-6630AAA49E99}" type="datetimeFigureOut">
              <a:rPr lang="ar-EG" smtClean="0">
                <a:solidFill>
                  <a:prstClr val="black">
                    <a:tint val="75000"/>
                  </a:prstClr>
                </a:solidFill>
              </a:rPr>
              <a:pPr/>
              <a:t>20/08/1441</a:t>
            </a:fld>
            <a:endParaRPr lang="ar-EG">
              <a:solidFill>
                <a:prstClr val="black">
                  <a:tint val="75000"/>
                </a:prstClr>
              </a:solidFill>
            </a:endParaRPr>
          </a:p>
        </p:txBody>
      </p:sp>
      <p:sp>
        <p:nvSpPr>
          <p:cNvPr id="5" name="Footer Placeholder 4"/>
          <p:cNvSpPr>
            <a:spLocks noGrp="1"/>
          </p:cNvSpPr>
          <p:nvPr>
            <p:ph type="ftr" sz="quarter" idx="11"/>
          </p:nvPr>
        </p:nvSpPr>
        <p:spPr/>
        <p:txBody>
          <a:bodyPr/>
          <a:lstStyle/>
          <a:p>
            <a:endParaRPr lang="ar-EG">
              <a:solidFill>
                <a:prstClr val="black">
                  <a:tint val="75000"/>
                </a:prstClr>
              </a:solidFill>
            </a:endParaRPr>
          </a:p>
        </p:txBody>
      </p:sp>
      <p:sp>
        <p:nvSpPr>
          <p:cNvPr id="6" name="Slide Number Placeholder 5"/>
          <p:cNvSpPr>
            <a:spLocks noGrp="1"/>
          </p:cNvSpPr>
          <p:nvPr>
            <p:ph type="sldNum" sz="quarter" idx="12"/>
          </p:nvPr>
        </p:nvSpPr>
        <p:spPr/>
        <p:txBody>
          <a:bodyPr/>
          <a:lstStyle/>
          <a:p>
            <a:fld id="{49885911-A0CF-462C-9C41-B99BB0F8794F}"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7253329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ar-EG"/>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EG"/>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A0E5FF-B424-4DFE-8581-6630AAA49E99}" type="datetimeFigureOut">
              <a:rPr lang="ar-EG" smtClean="0">
                <a:solidFill>
                  <a:prstClr val="black">
                    <a:tint val="75000"/>
                  </a:prstClr>
                </a:solidFill>
              </a:rPr>
              <a:pPr/>
              <a:t>20/08/1441</a:t>
            </a:fld>
            <a:endParaRPr lang="ar-EG">
              <a:solidFill>
                <a:prstClr val="black">
                  <a:tint val="75000"/>
                </a:prstClr>
              </a:solidFill>
            </a:endParaRPr>
          </a:p>
        </p:txBody>
      </p:sp>
      <p:sp>
        <p:nvSpPr>
          <p:cNvPr id="6" name="Footer Placeholder 5"/>
          <p:cNvSpPr>
            <a:spLocks noGrp="1"/>
          </p:cNvSpPr>
          <p:nvPr>
            <p:ph type="ftr" sz="quarter" idx="11"/>
          </p:nvPr>
        </p:nvSpPr>
        <p:spPr/>
        <p:txBody>
          <a:bodyPr/>
          <a:lstStyle/>
          <a:p>
            <a:endParaRPr lang="ar-EG">
              <a:solidFill>
                <a:prstClr val="black">
                  <a:tint val="75000"/>
                </a:prstClr>
              </a:solidFill>
            </a:endParaRPr>
          </a:p>
        </p:txBody>
      </p:sp>
      <p:sp>
        <p:nvSpPr>
          <p:cNvPr id="7" name="Slide Number Placeholder 6"/>
          <p:cNvSpPr>
            <a:spLocks noGrp="1"/>
          </p:cNvSpPr>
          <p:nvPr>
            <p:ph type="sldNum" sz="quarter" idx="12"/>
          </p:nvPr>
        </p:nvSpPr>
        <p:spPr/>
        <p:txBody>
          <a:bodyPr/>
          <a:lstStyle/>
          <a:p>
            <a:fld id="{49885911-A0CF-462C-9C41-B99BB0F8794F}"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33287389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p>
            <a:fld id="{EFA0E5FF-B424-4DFE-8581-6630AAA49E99}" type="datetimeFigureOut">
              <a:rPr lang="ar-EG" smtClean="0">
                <a:solidFill>
                  <a:prstClr val="black">
                    <a:tint val="75000"/>
                  </a:prstClr>
                </a:solidFill>
              </a:rPr>
              <a:pPr/>
              <a:t>20/08/1441</a:t>
            </a:fld>
            <a:endParaRPr lang="ar-EG">
              <a:solidFill>
                <a:prstClr val="black">
                  <a:tint val="75000"/>
                </a:prstClr>
              </a:solidFill>
            </a:endParaRPr>
          </a:p>
        </p:txBody>
      </p:sp>
      <p:sp>
        <p:nvSpPr>
          <p:cNvPr id="5" name="Footer Placeholder 4"/>
          <p:cNvSpPr>
            <a:spLocks noGrp="1"/>
          </p:cNvSpPr>
          <p:nvPr>
            <p:ph type="ftr" sz="quarter" idx="11"/>
          </p:nvPr>
        </p:nvSpPr>
        <p:spPr/>
        <p:txBody>
          <a:bodyPr/>
          <a:lstStyle/>
          <a:p>
            <a:endParaRPr lang="ar-EG">
              <a:solidFill>
                <a:prstClr val="black">
                  <a:tint val="75000"/>
                </a:prstClr>
              </a:solidFill>
            </a:endParaRPr>
          </a:p>
        </p:txBody>
      </p:sp>
      <p:sp>
        <p:nvSpPr>
          <p:cNvPr id="6" name="Slide Number Placeholder 5"/>
          <p:cNvSpPr>
            <a:spLocks noGrp="1"/>
          </p:cNvSpPr>
          <p:nvPr>
            <p:ph type="sldNum" sz="quarter" idx="12"/>
          </p:nvPr>
        </p:nvSpPr>
        <p:spPr/>
        <p:txBody>
          <a:bodyPr/>
          <a:lstStyle/>
          <a:p>
            <a:fld id="{49885911-A0CF-462C-9C41-B99BB0F8794F}"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16293893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ar-EG"/>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p>
            <a:fld id="{EFA0E5FF-B424-4DFE-8581-6630AAA49E99}" type="datetimeFigureOut">
              <a:rPr lang="ar-EG" smtClean="0">
                <a:solidFill>
                  <a:prstClr val="black">
                    <a:tint val="75000"/>
                  </a:prstClr>
                </a:solidFill>
              </a:rPr>
              <a:pPr/>
              <a:t>20/08/1441</a:t>
            </a:fld>
            <a:endParaRPr lang="ar-EG">
              <a:solidFill>
                <a:prstClr val="black">
                  <a:tint val="75000"/>
                </a:prstClr>
              </a:solidFill>
            </a:endParaRPr>
          </a:p>
        </p:txBody>
      </p:sp>
      <p:sp>
        <p:nvSpPr>
          <p:cNvPr id="5" name="Footer Placeholder 4"/>
          <p:cNvSpPr>
            <a:spLocks noGrp="1"/>
          </p:cNvSpPr>
          <p:nvPr>
            <p:ph type="ftr" sz="quarter" idx="11"/>
          </p:nvPr>
        </p:nvSpPr>
        <p:spPr/>
        <p:txBody>
          <a:bodyPr/>
          <a:lstStyle/>
          <a:p>
            <a:endParaRPr lang="ar-EG">
              <a:solidFill>
                <a:prstClr val="black">
                  <a:tint val="75000"/>
                </a:prstClr>
              </a:solidFill>
            </a:endParaRPr>
          </a:p>
        </p:txBody>
      </p:sp>
      <p:sp>
        <p:nvSpPr>
          <p:cNvPr id="6" name="Slide Number Placeholder 5"/>
          <p:cNvSpPr>
            <a:spLocks noGrp="1"/>
          </p:cNvSpPr>
          <p:nvPr>
            <p:ph type="sldNum" sz="quarter" idx="12"/>
          </p:nvPr>
        </p:nvSpPr>
        <p:spPr/>
        <p:txBody>
          <a:bodyPr/>
          <a:lstStyle/>
          <a:p>
            <a:fld id="{49885911-A0CF-462C-9C41-B99BB0F8794F}"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13341351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ar-EG"/>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A0E5FF-B424-4DFE-8581-6630AAA49E99}" type="datetimeFigureOut">
              <a:rPr lang="ar-EG" smtClean="0">
                <a:solidFill>
                  <a:prstClr val="black">
                    <a:tint val="75000"/>
                  </a:prstClr>
                </a:solidFill>
              </a:rPr>
              <a:pPr/>
              <a:t>20/08/1441</a:t>
            </a:fld>
            <a:endParaRPr lang="ar-EG">
              <a:solidFill>
                <a:prstClr val="black">
                  <a:tint val="75000"/>
                </a:prstClr>
              </a:solidFill>
            </a:endParaRPr>
          </a:p>
        </p:txBody>
      </p:sp>
      <p:sp>
        <p:nvSpPr>
          <p:cNvPr id="5" name="Footer Placeholder 4"/>
          <p:cNvSpPr>
            <a:spLocks noGrp="1"/>
          </p:cNvSpPr>
          <p:nvPr>
            <p:ph type="ftr" sz="quarter" idx="11"/>
          </p:nvPr>
        </p:nvSpPr>
        <p:spPr/>
        <p:txBody>
          <a:bodyPr/>
          <a:lstStyle/>
          <a:p>
            <a:endParaRPr lang="ar-EG">
              <a:solidFill>
                <a:prstClr val="black">
                  <a:tint val="75000"/>
                </a:prstClr>
              </a:solidFill>
            </a:endParaRPr>
          </a:p>
        </p:txBody>
      </p:sp>
      <p:sp>
        <p:nvSpPr>
          <p:cNvPr id="6" name="Slide Number Placeholder 5"/>
          <p:cNvSpPr>
            <a:spLocks noGrp="1"/>
          </p:cNvSpPr>
          <p:nvPr>
            <p:ph type="sldNum" sz="quarter" idx="12"/>
          </p:nvPr>
        </p:nvSpPr>
        <p:spPr/>
        <p:txBody>
          <a:bodyPr/>
          <a:lstStyle/>
          <a:p>
            <a:fld id="{49885911-A0CF-462C-9C41-B99BB0F8794F}"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3163874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Date Placeholder 4"/>
          <p:cNvSpPr>
            <a:spLocks noGrp="1"/>
          </p:cNvSpPr>
          <p:nvPr>
            <p:ph type="dt" sz="half" idx="10"/>
          </p:nvPr>
        </p:nvSpPr>
        <p:spPr/>
        <p:txBody>
          <a:bodyPr/>
          <a:lstStyle/>
          <a:p>
            <a:fld id="{EFA0E5FF-B424-4DFE-8581-6630AAA49E99}" type="datetimeFigureOut">
              <a:rPr lang="ar-EG" smtClean="0">
                <a:solidFill>
                  <a:prstClr val="black">
                    <a:tint val="75000"/>
                  </a:prstClr>
                </a:solidFill>
              </a:rPr>
              <a:pPr/>
              <a:t>20/08/1441</a:t>
            </a:fld>
            <a:endParaRPr lang="ar-EG">
              <a:solidFill>
                <a:prstClr val="black">
                  <a:tint val="75000"/>
                </a:prstClr>
              </a:solidFill>
            </a:endParaRPr>
          </a:p>
        </p:txBody>
      </p:sp>
      <p:sp>
        <p:nvSpPr>
          <p:cNvPr id="6" name="Footer Placeholder 5"/>
          <p:cNvSpPr>
            <a:spLocks noGrp="1"/>
          </p:cNvSpPr>
          <p:nvPr>
            <p:ph type="ftr" sz="quarter" idx="11"/>
          </p:nvPr>
        </p:nvSpPr>
        <p:spPr/>
        <p:txBody>
          <a:bodyPr/>
          <a:lstStyle/>
          <a:p>
            <a:endParaRPr lang="ar-EG">
              <a:solidFill>
                <a:prstClr val="black">
                  <a:tint val="75000"/>
                </a:prstClr>
              </a:solidFill>
            </a:endParaRPr>
          </a:p>
        </p:txBody>
      </p:sp>
      <p:sp>
        <p:nvSpPr>
          <p:cNvPr id="7" name="Slide Number Placeholder 6"/>
          <p:cNvSpPr>
            <a:spLocks noGrp="1"/>
          </p:cNvSpPr>
          <p:nvPr>
            <p:ph type="sldNum" sz="quarter" idx="12"/>
          </p:nvPr>
        </p:nvSpPr>
        <p:spPr/>
        <p:txBody>
          <a:bodyPr/>
          <a:lstStyle/>
          <a:p>
            <a:fld id="{49885911-A0CF-462C-9C41-B99BB0F8794F}"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2421194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ar-EG"/>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7" name="Date Placeholder 6"/>
          <p:cNvSpPr>
            <a:spLocks noGrp="1"/>
          </p:cNvSpPr>
          <p:nvPr>
            <p:ph type="dt" sz="half" idx="10"/>
          </p:nvPr>
        </p:nvSpPr>
        <p:spPr/>
        <p:txBody>
          <a:bodyPr/>
          <a:lstStyle/>
          <a:p>
            <a:fld id="{EFA0E5FF-B424-4DFE-8581-6630AAA49E99}" type="datetimeFigureOut">
              <a:rPr lang="ar-EG" smtClean="0">
                <a:solidFill>
                  <a:prstClr val="black">
                    <a:tint val="75000"/>
                  </a:prstClr>
                </a:solidFill>
              </a:rPr>
              <a:pPr/>
              <a:t>20/08/1441</a:t>
            </a:fld>
            <a:endParaRPr lang="ar-EG">
              <a:solidFill>
                <a:prstClr val="black">
                  <a:tint val="75000"/>
                </a:prstClr>
              </a:solidFill>
            </a:endParaRPr>
          </a:p>
        </p:txBody>
      </p:sp>
      <p:sp>
        <p:nvSpPr>
          <p:cNvPr id="8" name="Footer Placeholder 7"/>
          <p:cNvSpPr>
            <a:spLocks noGrp="1"/>
          </p:cNvSpPr>
          <p:nvPr>
            <p:ph type="ftr" sz="quarter" idx="11"/>
          </p:nvPr>
        </p:nvSpPr>
        <p:spPr/>
        <p:txBody>
          <a:bodyPr/>
          <a:lstStyle/>
          <a:p>
            <a:endParaRPr lang="ar-EG">
              <a:solidFill>
                <a:prstClr val="black">
                  <a:tint val="75000"/>
                </a:prstClr>
              </a:solidFill>
            </a:endParaRPr>
          </a:p>
        </p:txBody>
      </p:sp>
      <p:sp>
        <p:nvSpPr>
          <p:cNvPr id="9" name="Slide Number Placeholder 8"/>
          <p:cNvSpPr>
            <a:spLocks noGrp="1"/>
          </p:cNvSpPr>
          <p:nvPr>
            <p:ph type="sldNum" sz="quarter" idx="12"/>
          </p:nvPr>
        </p:nvSpPr>
        <p:spPr/>
        <p:txBody>
          <a:bodyPr/>
          <a:lstStyle/>
          <a:p>
            <a:fld id="{49885911-A0CF-462C-9C41-B99BB0F8794F}"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806128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Date Placeholder 2"/>
          <p:cNvSpPr>
            <a:spLocks noGrp="1"/>
          </p:cNvSpPr>
          <p:nvPr>
            <p:ph type="dt" sz="half" idx="10"/>
          </p:nvPr>
        </p:nvSpPr>
        <p:spPr/>
        <p:txBody>
          <a:bodyPr/>
          <a:lstStyle/>
          <a:p>
            <a:fld id="{EFA0E5FF-B424-4DFE-8581-6630AAA49E99}" type="datetimeFigureOut">
              <a:rPr lang="ar-EG" smtClean="0">
                <a:solidFill>
                  <a:prstClr val="black">
                    <a:tint val="75000"/>
                  </a:prstClr>
                </a:solidFill>
              </a:rPr>
              <a:pPr/>
              <a:t>20/08/1441</a:t>
            </a:fld>
            <a:endParaRPr lang="ar-EG">
              <a:solidFill>
                <a:prstClr val="black">
                  <a:tint val="75000"/>
                </a:prstClr>
              </a:solidFill>
            </a:endParaRPr>
          </a:p>
        </p:txBody>
      </p:sp>
      <p:sp>
        <p:nvSpPr>
          <p:cNvPr id="4" name="Footer Placeholder 3"/>
          <p:cNvSpPr>
            <a:spLocks noGrp="1"/>
          </p:cNvSpPr>
          <p:nvPr>
            <p:ph type="ftr" sz="quarter" idx="11"/>
          </p:nvPr>
        </p:nvSpPr>
        <p:spPr/>
        <p:txBody>
          <a:bodyPr/>
          <a:lstStyle/>
          <a:p>
            <a:endParaRPr lang="ar-EG">
              <a:solidFill>
                <a:prstClr val="black">
                  <a:tint val="75000"/>
                </a:prstClr>
              </a:solidFill>
            </a:endParaRPr>
          </a:p>
        </p:txBody>
      </p:sp>
      <p:sp>
        <p:nvSpPr>
          <p:cNvPr id="5" name="Slide Number Placeholder 4"/>
          <p:cNvSpPr>
            <a:spLocks noGrp="1"/>
          </p:cNvSpPr>
          <p:nvPr>
            <p:ph type="sldNum" sz="quarter" idx="12"/>
          </p:nvPr>
        </p:nvSpPr>
        <p:spPr/>
        <p:txBody>
          <a:bodyPr/>
          <a:lstStyle/>
          <a:p>
            <a:fld id="{49885911-A0CF-462C-9C41-B99BB0F8794F}"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30403967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A0E5FF-B424-4DFE-8581-6630AAA49E99}" type="datetimeFigureOut">
              <a:rPr lang="ar-EG" smtClean="0">
                <a:solidFill>
                  <a:prstClr val="black">
                    <a:tint val="75000"/>
                  </a:prstClr>
                </a:solidFill>
              </a:rPr>
              <a:pPr/>
              <a:t>20/08/1441</a:t>
            </a:fld>
            <a:endParaRPr lang="ar-EG">
              <a:solidFill>
                <a:prstClr val="black">
                  <a:tint val="75000"/>
                </a:prstClr>
              </a:solidFill>
            </a:endParaRPr>
          </a:p>
        </p:txBody>
      </p:sp>
      <p:sp>
        <p:nvSpPr>
          <p:cNvPr id="3" name="Footer Placeholder 2"/>
          <p:cNvSpPr>
            <a:spLocks noGrp="1"/>
          </p:cNvSpPr>
          <p:nvPr>
            <p:ph type="ftr" sz="quarter" idx="11"/>
          </p:nvPr>
        </p:nvSpPr>
        <p:spPr/>
        <p:txBody>
          <a:bodyPr/>
          <a:lstStyle/>
          <a:p>
            <a:endParaRPr lang="ar-EG">
              <a:solidFill>
                <a:prstClr val="black">
                  <a:tint val="75000"/>
                </a:prstClr>
              </a:solidFill>
            </a:endParaRPr>
          </a:p>
        </p:txBody>
      </p:sp>
      <p:sp>
        <p:nvSpPr>
          <p:cNvPr id="4" name="Slide Number Placeholder 3"/>
          <p:cNvSpPr>
            <a:spLocks noGrp="1"/>
          </p:cNvSpPr>
          <p:nvPr>
            <p:ph type="sldNum" sz="quarter" idx="12"/>
          </p:nvPr>
        </p:nvSpPr>
        <p:spPr/>
        <p:txBody>
          <a:bodyPr/>
          <a:lstStyle/>
          <a:p>
            <a:fld id="{49885911-A0CF-462C-9C41-B99BB0F8794F}"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3214956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ar-EG"/>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A0E5FF-B424-4DFE-8581-6630AAA49E99}" type="datetimeFigureOut">
              <a:rPr lang="ar-EG" smtClean="0">
                <a:solidFill>
                  <a:prstClr val="black">
                    <a:tint val="75000"/>
                  </a:prstClr>
                </a:solidFill>
              </a:rPr>
              <a:pPr/>
              <a:t>20/08/1441</a:t>
            </a:fld>
            <a:endParaRPr lang="ar-EG">
              <a:solidFill>
                <a:prstClr val="black">
                  <a:tint val="75000"/>
                </a:prstClr>
              </a:solidFill>
            </a:endParaRPr>
          </a:p>
        </p:txBody>
      </p:sp>
      <p:sp>
        <p:nvSpPr>
          <p:cNvPr id="6" name="Footer Placeholder 5"/>
          <p:cNvSpPr>
            <a:spLocks noGrp="1"/>
          </p:cNvSpPr>
          <p:nvPr>
            <p:ph type="ftr" sz="quarter" idx="11"/>
          </p:nvPr>
        </p:nvSpPr>
        <p:spPr/>
        <p:txBody>
          <a:bodyPr/>
          <a:lstStyle/>
          <a:p>
            <a:endParaRPr lang="ar-EG">
              <a:solidFill>
                <a:prstClr val="black">
                  <a:tint val="75000"/>
                </a:prstClr>
              </a:solidFill>
            </a:endParaRPr>
          </a:p>
        </p:txBody>
      </p:sp>
      <p:sp>
        <p:nvSpPr>
          <p:cNvPr id="7" name="Slide Number Placeholder 6"/>
          <p:cNvSpPr>
            <a:spLocks noGrp="1"/>
          </p:cNvSpPr>
          <p:nvPr>
            <p:ph type="sldNum" sz="quarter" idx="12"/>
          </p:nvPr>
        </p:nvSpPr>
        <p:spPr/>
        <p:txBody>
          <a:bodyPr/>
          <a:lstStyle/>
          <a:p>
            <a:fld id="{49885911-A0CF-462C-9C41-B99BB0F8794F}"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20940546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ar-EG"/>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EG"/>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A0E5FF-B424-4DFE-8581-6630AAA49E99}" type="datetimeFigureOut">
              <a:rPr lang="ar-EG" smtClean="0">
                <a:solidFill>
                  <a:prstClr val="black">
                    <a:tint val="75000"/>
                  </a:prstClr>
                </a:solidFill>
              </a:rPr>
              <a:pPr/>
              <a:t>20/08/1441</a:t>
            </a:fld>
            <a:endParaRPr lang="ar-EG">
              <a:solidFill>
                <a:prstClr val="black">
                  <a:tint val="75000"/>
                </a:prstClr>
              </a:solidFill>
            </a:endParaRPr>
          </a:p>
        </p:txBody>
      </p:sp>
      <p:sp>
        <p:nvSpPr>
          <p:cNvPr id="6" name="Footer Placeholder 5"/>
          <p:cNvSpPr>
            <a:spLocks noGrp="1"/>
          </p:cNvSpPr>
          <p:nvPr>
            <p:ph type="ftr" sz="quarter" idx="11"/>
          </p:nvPr>
        </p:nvSpPr>
        <p:spPr/>
        <p:txBody>
          <a:bodyPr/>
          <a:lstStyle/>
          <a:p>
            <a:endParaRPr lang="ar-EG">
              <a:solidFill>
                <a:prstClr val="black">
                  <a:tint val="75000"/>
                </a:prstClr>
              </a:solidFill>
            </a:endParaRPr>
          </a:p>
        </p:txBody>
      </p:sp>
      <p:sp>
        <p:nvSpPr>
          <p:cNvPr id="7" name="Slide Number Placeholder 6"/>
          <p:cNvSpPr>
            <a:spLocks noGrp="1"/>
          </p:cNvSpPr>
          <p:nvPr>
            <p:ph type="sldNum" sz="quarter" idx="12"/>
          </p:nvPr>
        </p:nvSpPr>
        <p:spPr/>
        <p:txBody>
          <a:bodyPr/>
          <a:lstStyle/>
          <a:p>
            <a:fld id="{49885911-A0CF-462C-9C41-B99BB0F8794F}"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12006756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ar-EG"/>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FA0E5FF-B424-4DFE-8581-6630AAA49E99}" type="datetimeFigureOut">
              <a:rPr lang="ar-EG" smtClean="0">
                <a:solidFill>
                  <a:prstClr val="black">
                    <a:tint val="75000"/>
                  </a:prstClr>
                </a:solidFill>
              </a:rPr>
              <a:pPr/>
              <a:t>20/08/1441</a:t>
            </a:fld>
            <a:endParaRPr lang="ar-EG">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EG">
              <a:solidFill>
                <a:prstClr val="black">
                  <a:tint val="75000"/>
                </a:prstClr>
              </a:solidFill>
            </a:endParaRPr>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49885911-A0CF-462C-9C41-B99BB0F8794F}"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37011936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ar-EG"/>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FA0E5FF-B424-4DFE-8581-6630AAA49E99}" type="datetimeFigureOut">
              <a:rPr lang="ar-EG" smtClean="0">
                <a:solidFill>
                  <a:prstClr val="black">
                    <a:tint val="75000"/>
                  </a:prstClr>
                </a:solidFill>
              </a:rPr>
              <a:pPr/>
              <a:t>20/08/1441</a:t>
            </a:fld>
            <a:endParaRPr lang="ar-EG">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EG">
              <a:solidFill>
                <a:prstClr val="black">
                  <a:tint val="75000"/>
                </a:prstClr>
              </a:solidFill>
            </a:endParaRPr>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49885911-A0CF-462C-9C41-B99BB0F8794F}"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100814391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hyperlink" Target="https://ar.wikipedia.org/wiki/%D8%A8%D9%84%D8%AC%D9%8A%D9%83%D8%A7" TargetMode="External"/><Relationship Id="rId13" Type="http://schemas.openxmlformats.org/officeDocument/2006/relationships/hyperlink" Target="https://ar.wikipedia.org/wiki/%D8%AC%D9%86%D9%8A%D9%81" TargetMode="External"/><Relationship Id="rId18" Type="http://schemas.openxmlformats.org/officeDocument/2006/relationships/hyperlink" Target="https://ar.wikipedia.org/wiki/1932" TargetMode="External"/><Relationship Id="rId3" Type="http://schemas.openxmlformats.org/officeDocument/2006/relationships/image" Target="../media/image10.png"/><Relationship Id="rId7" Type="http://schemas.openxmlformats.org/officeDocument/2006/relationships/hyperlink" Target="https://ar.wikipedia.org/wiki/%D8%B3%D9%88%D9%8A%D8%B3%D8%B1%D8%A7" TargetMode="External"/><Relationship Id="rId12" Type="http://schemas.openxmlformats.org/officeDocument/2006/relationships/hyperlink" Target="https://ar.wikipedia.org/wiki/%D8%AA%D8%AE%D8%B7%D9%8A%D8%B7_%D8%AD%D8%B6%D8%B1%D9%8A" TargetMode="External"/><Relationship Id="rId17" Type="http://schemas.openxmlformats.org/officeDocument/2006/relationships/hyperlink" Target="https://ar.wikipedia.org/wiki/2_%D9%81%D8%A8%D8%B1%D8%A7%D9%8A%D8%B1" TargetMode="External"/><Relationship Id="rId2" Type="http://schemas.openxmlformats.org/officeDocument/2006/relationships/image" Target="../media/image2.jpg"/><Relationship Id="rId16" Type="http://schemas.openxmlformats.org/officeDocument/2006/relationships/hyperlink" Target="https://ar.wikipedia.org/wiki/%D9%85%D8%A4%D8%B1%D8%AE" TargetMode="External"/><Relationship Id="rId1" Type="http://schemas.openxmlformats.org/officeDocument/2006/relationships/slideLayout" Target="../slideLayouts/slideLayout7.xml"/><Relationship Id="rId6" Type="http://schemas.openxmlformats.org/officeDocument/2006/relationships/hyperlink" Target="https://ar.wikipedia.org/wiki/%D8%A3%D9%84%D9%85%D8%A7%D9%86%D9%8A%D8%A7" TargetMode="External"/><Relationship Id="rId11" Type="http://schemas.openxmlformats.org/officeDocument/2006/relationships/hyperlink" Target="https://ar.wikipedia.org/wiki/%D8%A7%D9%84%D8%A7%D8%AA%D8%AD%D8%A7%D8%AF_%D8%A7%D9%84%D8%B3%D9%88%D9%81%D9%8A%D8%AA%D9%8A" TargetMode="External"/><Relationship Id="rId5" Type="http://schemas.openxmlformats.org/officeDocument/2006/relationships/hyperlink" Target="https://ar.wikipedia.org/wiki/%D8%AF%D8%A7%D8%B3%D9%88_%D9%84%D9%84%D8%B7%D9%8A%D8%B1%D8%A7%D9%86" TargetMode="External"/><Relationship Id="rId15" Type="http://schemas.openxmlformats.org/officeDocument/2006/relationships/hyperlink" Target="https://ar.wikipedia.org/wiki/%D9%84%D8%BA%D8%A9_%D8%A3%D9%84%D9%85%D8%A7%D9%86%D9%8A%D8%A9" TargetMode="External"/><Relationship Id="rId10" Type="http://schemas.openxmlformats.org/officeDocument/2006/relationships/hyperlink" Target="https://ar.wikipedia.org/wiki/%D9%87%D8%A7%D9%8A%D9%86%D8%B3_%D9%85%D8%A7%D9%8A%D8%B1#cite_note-Bauhaus_1933,_page_248-4" TargetMode="External"/><Relationship Id="rId19" Type="http://schemas.openxmlformats.org/officeDocument/2006/relationships/hyperlink" Target="https://ar.wikipedia.org/wiki/%D9%86%D9%88%D8%B1%D9%86%D8%A8%D8%B1%D8%BA" TargetMode="External"/><Relationship Id="rId4" Type="http://schemas.openxmlformats.org/officeDocument/2006/relationships/hyperlink" Target="https://ar.wikipedia.org/wiki/%D8%A8%D8%A7%D9%88%D9%87%D8%A7%D9%88%D8%B3" TargetMode="External"/><Relationship Id="rId9" Type="http://schemas.openxmlformats.org/officeDocument/2006/relationships/hyperlink" Target="https://ar.wikipedia.org/wiki/%D9%83%D8%B1%D9%88%D8%A8" TargetMode="External"/><Relationship Id="rId14" Type="http://schemas.openxmlformats.org/officeDocument/2006/relationships/hyperlink" Target="https://ar.wikipedia.org/wiki/%D9%85%D8%AF%D9%8A%D9%86%D8%A9_%D9%85%D9%83%D8%B3%D9%8A%D9%83%D9%88"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hyperlink" Target="https://eferrit.com/%D9%83%D8%B1%D8%A7%D8%B3%D9%8A-%D9%85%D9%86-%D9%82%D8%A8%D9%84-%D8%A7%D9%84%D9%85%D9%87%D9%86%D8%AF%D8%B3%D9%8A%D9%86-%D8%A7%D9%84%D9%85%D8%B9%D9%85%D8%A7%D8%B1%D9%8A%D9%8A%D9%86/" TargetMode="External"/><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5.xm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8" Type="http://schemas.openxmlformats.org/officeDocument/2006/relationships/hyperlink" Target="https://mimirbook.com/ar/7d084bc76c9" TargetMode="External"/><Relationship Id="rId13" Type="http://schemas.openxmlformats.org/officeDocument/2006/relationships/hyperlink" Target="https://mimirbook.com/ar/4f14c08f988" TargetMode="External"/><Relationship Id="rId3" Type="http://schemas.openxmlformats.org/officeDocument/2006/relationships/hyperlink" Target="https://mimirbook.com/ar/11204369706" TargetMode="External"/><Relationship Id="rId7" Type="http://schemas.openxmlformats.org/officeDocument/2006/relationships/hyperlink" Target="https://mimirbook.com/ar/cdf7a3e826b" TargetMode="External"/><Relationship Id="rId12" Type="http://schemas.openxmlformats.org/officeDocument/2006/relationships/hyperlink" Target="https://mimirbook.com/ar/576347ec826" TargetMode="External"/><Relationship Id="rId2" Type="http://schemas.openxmlformats.org/officeDocument/2006/relationships/image" Target="../media/image2.jpg"/><Relationship Id="rId16" Type="http://schemas.openxmlformats.org/officeDocument/2006/relationships/image" Target="../media/image25.png"/><Relationship Id="rId1" Type="http://schemas.openxmlformats.org/officeDocument/2006/relationships/slideLayout" Target="../slideLayouts/slideLayout5.xml"/><Relationship Id="rId6" Type="http://schemas.openxmlformats.org/officeDocument/2006/relationships/hyperlink" Target="https://mimirbook.com/ar/aa1f956a108" TargetMode="External"/><Relationship Id="rId11" Type="http://schemas.openxmlformats.org/officeDocument/2006/relationships/hyperlink" Target="https://mimirbook.com/ar/9b22d66658c" TargetMode="External"/><Relationship Id="rId5" Type="http://schemas.openxmlformats.org/officeDocument/2006/relationships/hyperlink" Target="https://mimirbook.com/ar/5ac54eb85cf" TargetMode="External"/><Relationship Id="rId15" Type="http://schemas.openxmlformats.org/officeDocument/2006/relationships/hyperlink" Target="https://mimirbook.com/ar/672e8b12da0" TargetMode="External"/><Relationship Id="rId10" Type="http://schemas.openxmlformats.org/officeDocument/2006/relationships/hyperlink" Target="https://mimirbook.com/ar/e612c5a8417" TargetMode="External"/><Relationship Id="rId4" Type="http://schemas.openxmlformats.org/officeDocument/2006/relationships/hyperlink" Target="https://mimirbook.com/ar/4b1167e976c" TargetMode="External"/><Relationship Id="rId9" Type="http://schemas.openxmlformats.org/officeDocument/2006/relationships/hyperlink" Target="https://mimirbook.com/ar/c099a42a555" TargetMode="External"/><Relationship Id="rId14" Type="http://schemas.openxmlformats.org/officeDocument/2006/relationships/hyperlink" Target="https://mimirbook.com/ar/738fd1d2452"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www.bntpal.com/vb/t32559/" TargetMode="External"/><Relationship Id="rId2" Type="http://schemas.openxmlformats.org/officeDocument/2006/relationships/image" Target="../media/image2.jpg"/><Relationship Id="rId1" Type="http://schemas.openxmlformats.org/officeDocument/2006/relationships/slideLayout" Target="../slideLayouts/slideLayout5.xml"/><Relationship Id="rId5" Type="http://schemas.openxmlformats.org/officeDocument/2006/relationships/image" Target="../media/image27.png"/><Relationship Id="rId4" Type="http://schemas.openxmlformats.org/officeDocument/2006/relationships/image" Target="../media/image26.jpeg"/></Relationships>
</file>

<file path=ppt/slides/_rels/slide26.xml.rels><?xml version="1.0" encoding="UTF-8" standalone="yes"?>
<Relationships xmlns="http://schemas.openxmlformats.org/package/2006/relationships"><Relationship Id="rId8" Type="http://schemas.openxmlformats.org/officeDocument/2006/relationships/hyperlink" Target="https://ar.wikipedia.org/wiki/13_%D8%AF%D9%8A%D8%B3%D9%85%D8%A8%D8%B1" TargetMode="External"/><Relationship Id="rId13" Type="http://schemas.openxmlformats.org/officeDocument/2006/relationships/hyperlink" Target="https://ar.wikipedia.org/wiki/%D8%A3%D9%84%D9%85%D8%A7%D9%86%D9%8A%D8%A7" TargetMode="External"/><Relationship Id="rId3" Type="http://schemas.openxmlformats.org/officeDocument/2006/relationships/hyperlink" Target="https://ar.wikipedia.org/wiki/%D8%A7%D9%84%D9%84%D8%BA%D8%A9_%D8%A7%D9%84%D8%B1%D9%88%D8%B3%D9%8A%D8%A9" TargetMode="External"/><Relationship Id="rId7" Type="http://schemas.openxmlformats.org/officeDocument/2006/relationships/hyperlink" Target="https://ar.wikipedia.org/wiki/1866" TargetMode="External"/><Relationship Id="rId12" Type="http://schemas.openxmlformats.org/officeDocument/2006/relationships/image" Target="../media/image28.pn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hyperlink" Target="https://ar.wikipedia.org/wiki/16_%D8%AF%D9%8A%D8%B3%D9%85%D8%A8%D8%B1" TargetMode="External"/><Relationship Id="rId11" Type="http://schemas.openxmlformats.org/officeDocument/2006/relationships/hyperlink" Target="https://ar.wikipedia.org/wiki/%D8%A8%D8%A7%D9%88%D9%87%D8%A7%D9%88%D8%B3" TargetMode="External"/><Relationship Id="rId5" Type="http://schemas.openxmlformats.org/officeDocument/2006/relationships/hyperlink" Target="https://ar.wikipedia.org/wiki/%D8%B1%D9%88%D8%B3%D9%8A%D8%A7" TargetMode="External"/><Relationship Id="rId15" Type="http://schemas.openxmlformats.org/officeDocument/2006/relationships/hyperlink" Target="https://ar.wikipedia.org/wiki/%D9%81%D8%B1%D9%86%D8%B3%D8%A7" TargetMode="External"/><Relationship Id="rId10" Type="http://schemas.openxmlformats.org/officeDocument/2006/relationships/hyperlink" Target="https://ar.wikipedia.org/wiki/%D9%81%D9%86_%D8%AA%D8%AC%D8%B1%D9%8A%D8%AF%D9%8A" TargetMode="External"/><Relationship Id="rId4" Type="http://schemas.openxmlformats.org/officeDocument/2006/relationships/hyperlink" Target="https://ar.wikipedia.org/wiki/%D9%81%D9%86%D8%A7%D9%86" TargetMode="External"/><Relationship Id="rId9" Type="http://schemas.openxmlformats.org/officeDocument/2006/relationships/hyperlink" Target="https://ar.wikipedia.org/wiki/1944" TargetMode="External"/><Relationship Id="rId14" Type="http://schemas.openxmlformats.org/officeDocument/2006/relationships/hyperlink" Target="https://ar.wikipedia.org/wiki/%D9%86%D8%A7%D8%B2%D9%8A%D8%A9"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hyperlink" Target="http://www.bntpal.com/vb/t32559/" TargetMode="External"/><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8" Type="http://schemas.openxmlformats.org/officeDocument/2006/relationships/hyperlink" Target="https://ar.wikipedia.org/wiki/%D8%A7%D9%84%D9%86%D8%AD%D8%AA" TargetMode="External"/><Relationship Id="rId13" Type="http://schemas.openxmlformats.org/officeDocument/2006/relationships/hyperlink" Target="https://ar.wikipedia.org/wiki/%D8%B9%D9%85%D8%A7%D8%B1%D8%A9" TargetMode="External"/><Relationship Id="rId18" Type="http://schemas.openxmlformats.org/officeDocument/2006/relationships/hyperlink" Target="https://ar.wikipedia.org/wiki/%D8%A7%D9%84%D9%81%D9%86_%D8%A7%D9%84%D8%AD%D8%AF%D9%8A%D8%AB" TargetMode="External"/><Relationship Id="rId26" Type="http://schemas.openxmlformats.org/officeDocument/2006/relationships/hyperlink" Target="https://ar.wikipedia.org/wiki/1932" TargetMode="External"/><Relationship Id="rId3" Type="http://schemas.openxmlformats.org/officeDocument/2006/relationships/hyperlink" Target="https://ar.wikipedia.org/wiki/%D8%A3%D9%84%D9%85%D8%A7%D9%86%D9%8A%D8%A9_(%D8%AA%D9%88%D8%B6%D9%8A%D8%AD)" TargetMode="External"/><Relationship Id="rId21" Type="http://schemas.openxmlformats.org/officeDocument/2006/relationships/hyperlink" Target="https://ar.wikipedia.org/wiki/1919" TargetMode="External"/><Relationship Id="rId7" Type="http://schemas.openxmlformats.org/officeDocument/2006/relationships/hyperlink" Target="https://ar.wikipedia.org/wiki/%D8%A7%D9%84%D8%AA%D9%84%D9%88%D9%8A%D9%86" TargetMode="External"/><Relationship Id="rId12" Type="http://schemas.openxmlformats.org/officeDocument/2006/relationships/hyperlink" Target="https://ar.wikipedia.org/wiki/%D9%81%D9%86" TargetMode="External"/><Relationship Id="rId17" Type="http://schemas.openxmlformats.org/officeDocument/2006/relationships/hyperlink" Target="https://ar.wikipedia.org/wiki/%D8%AA%D8%B5%D9%85%D9%8A%D9%85_%D8%A7%D9%84%D8%AC%D8%B1%D8%A7%D9%81%D9%8A%D9%83" TargetMode="External"/><Relationship Id="rId25" Type="http://schemas.openxmlformats.org/officeDocument/2006/relationships/hyperlink" Target="https://ar.wikipedia.org/wiki/%D8%A8%D8%B1%D9%84%D9%8A%D9%86" TargetMode="External"/><Relationship Id="rId2" Type="http://schemas.openxmlformats.org/officeDocument/2006/relationships/image" Target="../media/image2.jpg"/><Relationship Id="rId16" Type="http://schemas.openxmlformats.org/officeDocument/2006/relationships/hyperlink" Target="https://ar.wikipedia.org/wiki/%D8%B7%D8%A8%D8%A7%D8%B9%D8%A9" TargetMode="External"/><Relationship Id="rId20" Type="http://schemas.openxmlformats.org/officeDocument/2006/relationships/hyperlink" Target="https://ar.wikipedia.org/wiki/%D9%88%D8%A7%D9%84%D8%AA%D8%B1_%D8%BA%D8%B1%D9%88%D8%A8%D9%8A%D9%88%D8%B3" TargetMode="External"/><Relationship Id="rId29" Type="http://schemas.openxmlformats.org/officeDocument/2006/relationships/hyperlink" Target="https://ar.wikipedia.org/wiki/%D8%A7%D9%84%D9%88%D9%84%D8%A7%D9%8A%D8%A7%D8%AA_%D8%A7%D9%84%D9%85%D8%AA%D8%AD%D8%AF%D8%A9" TargetMode="External"/><Relationship Id="rId1" Type="http://schemas.openxmlformats.org/officeDocument/2006/relationships/slideLayout" Target="../slideLayouts/slideLayout7.xml"/><Relationship Id="rId6" Type="http://schemas.openxmlformats.org/officeDocument/2006/relationships/hyperlink" Target="https://ar.wikipedia.org/wiki/%D8%B1%D8%B3%D9%85" TargetMode="External"/><Relationship Id="rId11" Type="http://schemas.openxmlformats.org/officeDocument/2006/relationships/hyperlink" Target="https://ar.wikipedia.org/wiki/%D9%81%D8%A7%D9%8A%D9%85%D8%A7%D8%B1" TargetMode="External"/><Relationship Id="rId24" Type="http://schemas.openxmlformats.org/officeDocument/2006/relationships/hyperlink" Target="https://ar.wikipedia.org/wiki/1925" TargetMode="External"/><Relationship Id="rId5" Type="http://schemas.openxmlformats.org/officeDocument/2006/relationships/hyperlink" Target="https://ar.wikipedia.org/wiki/%D9%81%D9%86%D9%88%D9%86_%D9%85%D8%B1%D8%A6%D9%8A%D8%A9" TargetMode="External"/><Relationship Id="rId15" Type="http://schemas.openxmlformats.org/officeDocument/2006/relationships/hyperlink" Target="https://ar.wikipedia.org/w/index.php?title=%D8%A7%D9%84%D8%AA%D8%B5%D9%85%D9%8A%D9%85_%D8%A7%D9%84%D8%AE%D8%A7%D8%B1%D8%AC%D9%8A&amp;action=edit&amp;redlink=1" TargetMode="External"/><Relationship Id="rId23" Type="http://schemas.openxmlformats.org/officeDocument/2006/relationships/hyperlink" Target="https://ar.wikipedia.org/wiki/%D8%AF%D9%8A%D8%B3%D8%A7%D9%88" TargetMode="External"/><Relationship Id="rId28" Type="http://schemas.openxmlformats.org/officeDocument/2006/relationships/hyperlink" Target="https://ar.wikipedia.org/w/index.php?title=%D9%84%D8%A7%D8%A6%D8%AD%D8%A9_%D8%A7%D9%84%D9%8A%D9%88%D9%86%D8%B3%D9%83%D9%88_%D9%84%D9%85%D9%88%D8%A7%D9%82%D8%B9_%D8%A7%D9%84%D8%AA%D8%B1%D8%A7%D8%AB_%D8%A7%D9%84%D8%B9%D8%A7%D9%84%D9%85%D9%8A&amp;action=edit&amp;redlink=1" TargetMode="External"/><Relationship Id="rId10" Type="http://schemas.openxmlformats.org/officeDocument/2006/relationships/hyperlink" Target="https://ar.wikipedia.org/wiki/%D8%A7%D9%84%D9%81%D9%86%D9%88%D9%86_%D8%A7%D9%84%D8%B3%D8%A8%D8%B9%D8%A9" TargetMode="External"/><Relationship Id="rId19" Type="http://schemas.openxmlformats.org/officeDocument/2006/relationships/hyperlink" Target="https://ar.wikipedia.org/wiki/%D9%81%D9%86_%D9%85%D8%B9%D8%A7%D8%B5%D8%B1" TargetMode="External"/><Relationship Id="rId4" Type="http://schemas.openxmlformats.org/officeDocument/2006/relationships/hyperlink" Target="https://ar.wikipedia.org/wiki/%D9%81%D9%86%D9%88%D9%86_%D8%AC%D9%85%D9%8A%D9%84%D8%A9" TargetMode="External"/><Relationship Id="rId9" Type="http://schemas.openxmlformats.org/officeDocument/2006/relationships/hyperlink" Target="https://ar.wikipedia.org/wiki/%D8%A7%D9%84%D8%B9%D9%85%D8%A7%D8%B1%D8%A9" TargetMode="External"/><Relationship Id="rId14" Type="http://schemas.openxmlformats.org/officeDocument/2006/relationships/hyperlink" Target="https://ar.wikipedia.org/wiki/%D8%AF%D9%8A%D9%83%D9%88%D8%B1" TargetMode="External"/><Relationship Id="rId22" Type="http://schemas.openxmlformats.org/officeDocument/2006/relationships/hyperlink" Target="https://ar.wikipedia.org/wiki/%D8%A3%D9%84%D9%85%D8%A7%D9%86%D9%8A%D8%A7" TargetMode="External"/><Relationship Id="rId27" Type="http://schemas.openxmlformats.org/officeDocument/2006/relationships/hyperlink" Target="https://ar.wikipedia.org/wiki/%D8%A7%D9%84%D9%86%D8%B8%D8%A7%D9%85_%D8%A7%D9%84%D9%86%D8%A7%D8%B2%D9%8A" TargetMode="External"/><Relationship Id="rId30" Type="http://schemas.openxmlformats.org/officeDocument/2006/relationships/hyperlink" Target="https://ar.wikipedia.org/wiki/%D8%A8%D8%A7%D9%88%D9%87%D8%A7%D9%88%D8%B3#cite_note-%D9%85%D9%88%D9%84%D8%AF_%D8%AA%D9%84%D9%82%D8%A7%D8%A6%D9%8A%D8%A71-1"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hyperlink" Target="http://www.bntpal.com/vb/t32559/" TargetMode="Externa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hyperlink" Target="https://ar.wikipedia.org/wiki/%D8%AA%D9%88%D9%84%D9%8A%D9%81" TargetMode="External"/><Relationship Id="rId3" Type="http://schemas.openxmlformats.org/officeDocument/2006/relationships/hyperlink" Target="https://ar.wikipedia.org/wiki/%D8%A3%D9%88%D8%B1%D9%88%D8%A8%D8%A7" TargetMode="External"/><Relationship Id="rId7" Type="http://schemas.openxmlformats.org/officeDocument/2006/relationships/hyperlink" Target="https://ar.wikipedia.org/wiki/%D8%AA%D8%B5%D9%88%D9%8A%D8%B1" TargetMode="External"/><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hyperlink" Target="https://ar.wikipedia.org/wiki/%D8%A7%D9%84%D8%A3%D8%B5%D9%81%D8%B1" TargetMode="External"/><Relationship Id="rId5" Type="http://schemas.openxmlformats.org/officeDocument/2006/relationships/hyperlink" Target="https://ar.wikipedia.org/wiki/%D8%A7%D9%84%D8%A3%D8%B2%D8%B1%D9%82" TargetMode="External"/><Relationship Id="rId4" Type="http://schemas.openxmlformats.org/officeDocument/2006/relationships/hyperlink" Target="https://ar.wikipedia.org/wiki/%D8%A3%D8%AD%D9%85%D8%B1"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4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1.jpg"/></Relationships>
</file>

<file path=ppt/slides/_rels/slide4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45.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46.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7.jpg"/></Relationships>
</file>

<file path=ppt/slides/_rels/slide4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hyperlink" Target="http://41.67.12.22/cgi-bin/koha/opac-search.pl?q=Provider:%D9%85%D9%86%D8%B4%D9%88%D8%B1%D8%A7%D8%AA%20%D8%B9%D9%88%D9%8A%D8%AF%D8%A7%D9%86." TargetMode="External"/><Relationship Id="rId2" Type="http://schemas.openxmlformats.org/officeDocument/2006/relationships/image" Target="../media/image2.jpg"/><Relationship Id="rId1" Type="http://schemas.openxmlformats.org/officeDocument/2006/relationships/slideLayout" Target="../slideLayouts/slideLayout5.xml"/><Relationship Id="rId5" Type="http://schemas.openxmlformats.org/officeDocument/2006/relationships/hyperlink" Target="https://www.google.com.eg/search?hl=ar&amp;tbo=p&amp;tbm=bks&amp;q=inauthor:%22Christopher+Green%22&amp;source=gbs_metadata_r&amp;cad=3" TargetMode="External"/><Relationship Id="rId4" Type="http://schemas.openxmlformats.org/officeDocument/2006/relationships/hyperlink" Target="https://www.ducksters.com/history/art/cubism.php" TargetMode="External"/></Relationships>
</file>

<file path=ppt/slides/_rels/slide49.xml.rels><?xml version="1.0" encoding="UTF-8" standalone="yes"?>
<Relationships xmlns="http://schemas.openxmlformats.org/package/2006/relationships"><Relationship Id="rId8" Type="http://schemas.openxmlformats.org/officeDocument/2006/relationships/hyperlink" Target="https://ar.wikipedia.org/wiki/%D9%81%D8%A7%D9%84%D8%AA%D8%B1_%D8%BA%D8%B1%D9%88%D8%A8%D9%8A%D9%88%D8%B3#cite_ref-db2db3a41ae50e8633c479f86ae5661837917783_4-0" TargetMode="External"/><Relationship Id="rId13" Type="http://schemas.openxmlformats.org/officeDocument/2006/relationships/hyperlink" Target="https://web.archive.org/web/20170328094311/http:/www.tate.org.uk/learn/online-resources/glossary/b/bauhaus" TargetMode="External"/><Relationship Id="rId18" Type="http://schemas.openxmlformats.org/officeDocument/2006/relationships/hyperlink" Target="https://ar.wikipedia.org/wiki/%D9%81%D8%A7%D9%84%D8%AA%D8%B1_%D8%BA%D8%B1%D9%88%D8%A8%D9%8A%D9%88%D8%B3#cite_ref-7" TargetMode="External"/><Relationship Id="rId3" Type="http://schemas.openxmlformats.org/officeDocument/2006/relationships/hyperlink" Target="https://ar.wikipedia.org/wiki/%D9%81%D8%A7%D9%84%D8%AA%D8%B1_%D8%BA%D8%B1%D9%88%D8%A8%D9%8A%D9%88%D8%B3#cite_ref-dce425372248af9de478b2afc1c58d46b0245e23_1-0" TargetMode="External"/><Relationship Id="rId21" Type="http://schemas.openxmlformats.org/officeDocument/2006/relationships/hyperlink" Target="https://ar.wikipedia.org/wiki/%D9%81%D8%A7%D9%84%D8%AA%D8%B1_%D8%BA%D8%B1%D9%88%D8%A8%D9%8A%D9%88%D8%B3#cite_ref-Ernst_Neufert_:_Bauhaus100_8-0" TargetMode="External"/><Relationship Id="rId7" Type="http://schemas.openxmlformats.org/officeDocument/2006/relationships/hyperlink" Target="http://www.moma.org/collection/works/207058" TargetMode="External"/><Relationship Id="rId12" Type="http://schemas.openxmlformats.org/officeDocument/2006/relationships/hyperlink" Target="https://www.wikidata.org/wiki/Q430682#sitelinks-wikipedia" TargetMode="External"/><Relationship Id="rId17" Type="http://schemas.openxmlformats.org/officeDocument/2006/relationships/hyperlink" Target="http://oasis.lib.harvard.edu/oasis/deliver/findingAidDisplay?_collection=oasis&amp;inoid=4352&amp;histno=1" TargetMode="External"/><Relationship Id="rId2" Type="http://schemas.openxmlformats.org/officeDocument/2006/relationships/image" Target="../media/image49.jpg"/><Relationship Id="rId16" Type="http://schemas.openxmlformats.org/officeDocument/2006/relationships/hyperlink" Target="https://web.archive.org/web/20191209223723/http:/oasis.lib.harvard.edu/oasis/deliver/findingAidDisplay?_collection=oasis&amp;inoid=4352&amp;histno=1" TargetMode="External"/><Relationship Id="rId20" Type="http://schemas.openxmlformats.org/officeDocument/2006/relationships/hyperlink" Target="http://www.bbc.co.uk/bbcfour/audiointerviews/profilepages/gropiusw1.shtml" TargetMode="External"/><Relationship Id="rId1" Type="http://schemas.openxmlformats.org/officeDocument/2006/relationships/slideLayout" Target="../slideLayouts/slideLayout7.xml"/><Relationship Id="rId6" Type="http://schemas.openxmlformats.org/officeDocument/2006/relationships/hyperlink" Target="https://ar.wikipedia.org/wiki/%D9%81%D8%A7%D9%84%D8%AA%D8%B1_%D8%BA%D8%B1%D9%88%D8%A8%D9%8A%D9%88%D8%B3#cite_ref-17547841d366cfd5351a9371c9b6ac8de9d5e6f9_3-0" TargetMode="External"/><Relationship Id="rId11" Type="http://schemas.openxmlformats.org/officeDocument/2006/relationships/hyperlink" Target="http://www.tate.org.uk/learn/online-resources/glossary/b/bauhaus" TargetMode="External"/><Relationship Id="rId5" Type="http://schemas.openxmlformats.org/officeDocument/2006/relationships/hyperlink" Target="https://ar.wikipedia.org/wiki/%D9%81%D8%A7%D9%84%D8%AA%D8%B1_%D8%BA%D8%B1%D9%88%D8%A8%D9%8A%D9%88%D8%B3#cite_ref-65c7c8bbdd68a42fbf412c8a85d4a7ef847aec1b_2-0" TargetMode="External"/><Relationship Id="rId15" Type="http://schemas.openxmlformats.org/officeDocument/2006/relationships/hyperlink" Target="https://ar.wikipedia.org/wiki/%D9%81%D8%A7%D9%84%D8%AA%D8%B1_%D8%BA%D8%B1%D9%88%D8%A8%D9%8A%D9%88%D8%B3#cite_ref-6" TargetMode="External"/><Relationship Id="rId23" Type="http://schemas.openxmlformats.org/officeDocument/2006/relationships/hyperlink" Target="https://web.archive.org/web/20171216201229/https:/www.bauhaus100.de/en/past/people/friends/ernst-neufert/" TargetMode="External"/><Relationship Id="rId10" Type="http://schemas.openxmlformats.org/officeDocument/2006/relationships/hyperlink" Target="https://ar.wikipedia.org/wiki/%D9%81%D8%A7%D9%84%D8%AA%D8%B1_%D8%BA%D8%B1%D9%88%D8%A8%D9%8A%D9%88%D8%B3#cite_ref-5" TargetMode="External"/><Relationship Id="rId19" Type="http://schemas.openxmlformats.org/officeDocument/2006/relationships/hyperlink" Target="https://web.archive.org/web/20110820112626/http:/www.bbc.co.uk/bbcfour/audiointerviews/profilepages/gropiusw1.shtml" TargetMode="External"/><Relationship Id="rId4" Type="http://schemas.openxmlformats.org/officeDocument/2006/relationships/hyperlink" Target="https://www.moma.org/artists/2359" TargetMode="External"/><Relationship Id="rId9" Type="http://schemas.openxmlformats.org/officeDocument/2006/relationships/hyperlink" Target="http://data.bnf.fr/ark:/12148/cb12282423p" TargetMode="External"/><Relationship Id="rId14" Type="http://schemas.openxmlformats.org/officeDocument/2006/relationships/hyperlink" Target="https://ar.wikipedia.org/wiki/%D9%88%D8%A7%D9%8A_%D8%A8%D8%A7%D9%83_%D9%85%D8%B4%D9%8A%D9%86" TargetMode="External"/><Relationship Id="rId22" Type="http://schemas.openxmlformats.org/officeDocument/2006/relationships/hyperlink" Target="https://www.bauhaus100.de/en/past/people/friends/ernst-neufert/"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ar.wikipedia.org/wiki/%D8%A7%D9%84%D9%88%D9%84%D8%A7%D9%8A%D8%A7%D8%AA_%D8%A7%D9%84%D9%85%D8%AA%D8%AD%D8%AF%D8%A9" TargetMode="External"/><Relationship Id="rId13" Type="http://schemas.openxmlformats.org/officeDocument/2006/relationships/hyperlink" Target="https://ar.wikipedia.org/wiki/%D8%A7%D9%84%D8%A7%D9%86%D8%B7%D8%A8%D8%A7%D8%B9%D9%8A%D8%A9" TargetMode="External"/><Relationship Id="rId3" Type="http://schemas.openxmlformats.org/officeDocument/2006/relationships/hyperlink" Target="https://ar.wikipedia.org/wiki/%D8%AA%D9%83%D8%B9%D9%8A%D8%A8%D9%8A%D8%A9_(%D8%AA%D9%88%D8%B6%D9%8A%D8%AD)" TargetMode="External"/><Relationship Id="rId7" Type="http://schemas.openxmlformats.org/officeDocument/2006/relationships/hyperlink" Target="https://ar.wikipedia.org/wiki/%D8%A7%D9%84%D9%81%D9%86%D9%88%D9%86" TargetMode="External"/><Relationship Id="rId12" Type="http://schemas.openxmlformats.org/officeDocument/2006/relationships/hyperlink" Target="https://ar.wikipedia.org/wiki/%D8%A7%D9%84%D9%81%D9%86_%D8%A7%D9%84%D8%A8%D8%B5%D8%B1%D9%8A" TargetMode="External"/><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s://ar.wikipedia.org/wiki/%D8%A7%D9%84%D9%81%D9%86%D9%88%D9%86_%D8%A7%D9%84%D8%AC%D9%85%D9%8A%D9%84%D8%A9" TargetMode="External"/><Relationship Id="rId11" Type="http://schemas.openxmlformats.org/officeDocument/2006/relationships/hyperlink" Target="https://ar.wikipedia.org/wiki/%D8%A7%D9%84%D8%B9%D9%85%D8%A7%D8%B1%D8%A9" TargetMode="External"/><Relationship Id="rId5" Type="http://schemas.openxmlformats.org/officeDocument/2006/relationships/hyperlink" Target="https://ar.wikipedia.org/wiki/%D9%88%D9%84%D9%8A%D9%85_%D9%85%D9%88%D8%B1%D9%8A%D8%B3" TargetMode="External"/><Relationship Id="rId10" Type="http://schemas.openxmlformats.org/officeDocument/2006/relationships/hyperlink" Target="https://ar.wikipedia.org/wiki/%D8%A5%D9%86%D8%AC%D9%84%D8%AA%D8%B1%D8%A7" TargetMode="External"/><Relationship Id="rId4" Type="http://schemas.openxmlformats.org/officeDocument/2006/relationships/hyperlink" Target="https://ar.wikipedia.org/wiki/%D8%AA%D8%B9%D8%A8%D9%8A%D8%B1%D9%8A%D8%A9" TargetMode="External"/><Relationship Id="rId9" Type="http://schemas.openxmlformats.org/officeDocument/2006/relationships/hyperlink" Target="https://ar.wikipedia.org/wiki/%D8%A7%D9%84%D8%AD%D8%B1%D8%A8_%D8%A7%D9%84%D8%B9%D8%A7%D9%84%D9%85%D9%8A%D8%A9_%D8%A7%D9%84%D8%AB%D8%A7%D9%86%D9%8A%D8%A9" TargetMode="Externa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1190" r="6404" b="5449"/>
          <a:stretch/>
        </p:blipFill>
        <p:spPr>
          <a:xfrm>
            <a:off x="0" y="0"/>
            <a:ext cx="12192000" cy="6858000"/>
          </a:xfrm>
          <a:prstGeom prst="rect">
            <a:avLst/>
          </a:prstGeom>
        </p:spPr>
      </p:pic>
      <p:sp>
        <p:nvSpPr>
          <p:cNvPr id="2" name="Title 1"/>
          <p:cNvSpPr>
            <a:spLocks noGrp="1"/>
          </p:cNvSpPr>
          <p:nvPr>
            <p:ph type="ctrTitle"/>
          </p:nvPr>
        </p:nvSpPr>
        <p:spPr>
          <a:xfrm>
            <a:off x="3649626" y="4203865"/>
            <a:ext cx="7180671" cy="1805048"/>
          </a:xfrm>
        </p:spPr>
        <p:txBody>
          <a:bodyPr>
            <a:normAutofit fontScale="90000"/>
          </a:bodyPr>
          <a:lstStyle/>
          <a:p>
            <a:r>
              <a:rPr lang="ar-EG" sz="9600" b="1" u="sng" dirty="0" smtClean="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مدرسة </a:t>
            </a:r>
            <a:r>
              <a:rPr lang="ar-EG" sz="9600" b="1" u="sng" dirty="0" smtClean="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الباوهاوس</a:t>
            </a:r>
            <a:r>
              <a:rPr lang="ar-EG" sz="9600" b="1" u="sng" dirty="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r>
            <a:br>
              <a:rPr lang="ar-EG" sz="9600" b="1" u="sng" dirty="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br>
            <a:r>
              <a:rPr lang="ar-EG" sz="9600" b="1" u="sng" dirty="0" smtClean="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r>
            <a:br>
              <a:rPr lang="ar-EG" sz="9600" b="1" u="sng" dirty="0" smtClean="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br>
            <a:r>
              <a:rPr lang="ar-EG" sz="9600" b="1" u="sng" dirty="0" smtClean="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r>
            <a:br>
              <a:rPr lang="ar-EG" sz="9600" b="1" u="sng" dirty="0" smtClean="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br>
            <a:r>
              <a:rPr lang="ar-EG" sz="6700" b="1" u="sng"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مقدم من :حسناء مسعد </a:t>
            </a:r>
            <a:br>
              <a:rPr lang="ar-EG" sz="6700" b="1" u="sng"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ar-EG" sz="6700" b="1" u="sng"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مقدم الى : ا.د/ السيد الملقى </a:t>
            </a:r>
            <a:endParaRPr lang="ar-EG" sz="67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32287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769735" y="1271336"/>
            <a:ext cx="4884782" cy="461665"/>
          </a:xfrm>
          <a:prstGeom prst="rect">
            <a:avLst/>
          </a:prstGeom>
        </p:spPr>
        <p:txBody>
          <a:bodyPr wrap="square">
            <a:spAutoFit/>
          </a:bodyPr>
          <a:lstStyle/>
          <a:p>
            <a:r>
              <a:rPr lang="ar-EG" sz="2400" b="1" dirty="0" smtClean="0">
                <a:solidFill>
                  <a:srgbClr val="FF0000"/>
                </a:solidFill>
                <a:latin typeface="Tahoma" panose="020B0604030504040204" pitchFamily="34" charset="0"/>
              </a:rPr>
              <a:t>1- والتر </a:t>
            </a:r>
            <a:r>
              <a:rPr lang="ar-EG" sz="2400" b="1" dirty="0">
                <a:solidFill>
                  <a:srgbClr val="FF0000"/>
                </a:solidFill>
                <a:latin typeface="Tahoma" panose="020B0604030504040204" pitchFamily="34" charset="0"/>
              </a:rPr>
              <a:t>جروبيوس </a:t>
            </a:r>
            <a:r>
              <a:rPr lang="en-US" sz="2400" b="1" dirty="0" smtClean="0">
                <a:solidFill>
                  <a:srgbClr val="FF0000"/>
                </a:solidFill>
                <a:latin typeface="Tahoma" panose="020B0604030504040204" pitchFamily="34" charset="0"/>
              </a:rPr>
              <a:t>: </a:t>
            </a:r>
            <a:r>
              <a:rPr lang="en-US" sz="2400" b="1" dirty="0" err="1" smtClean="0">
                <a:solidFill>
                  <a:srgbClr val="FF0000"/>
                </a:solidFill>
                <a:latin typeface="Tahoma" panose="020B0604030504040204" pitchFamily="34" charset="0"/>
              </a:rPr>
              <a:t>walter</a:t>
            </a:r>
            <a:r>
              <a:rPr lang="en-US" sz="2400" b="1" dirty="0" smtClean="0">
                <a:solidFill>
                  <a:srgbClr val="CCCCCC"/>
                </a:solidFill>
                <a:latin typeface="Tahoma" panose="020B0604030504040204" pitchFamily="34" charset="0"/>
              </a:rPr>
              <a:t> </a:t>
            </a:r>
            <a:r>
              <a:rPr lang="en-US" sz="2400" b="1" dirty="0" err="1" smtClean="0">
                <a:solidFill>
                  <a:srgbClr val="FF0000"/>
                </a:solidFill>
                <a:latin typeface="Tahoma" panose="020B0604030504040204" pitchFamily="34" charset="0"/>
              </a:rPr>
              <a:t>gropiu</a:t>
            </a:r>
            <a:endParaRPr lang="ar-EG" sz="2400" dirty="0">
              <a:solidFill>
                <a:srgbClr val="FF0000"/>
              </a:solidFill>
            </a:endParaRPr>
          </a:p>
        </p:txBody>
      </p:sp>
      <p:sp>
        <p:nvSpPr>
          <p:cNvPr id="3" name="Rectangle 2"/>
          <p:cNvSpPr/>
          <p:nvPr/>
        </p:nvSpPr>
        <p:spPr>
          <a:xfrm>
            <a:off x="4997003" y="1898183"/>
            <a:ext cx="6903076" cy="4401205"/>
          </a:xfrm>
          <a:prstGeom prst="rect">
            <a:avLst/>
          </a:prstGeom>
        </p:spPr>
        <p:txBody>
          <a:bodyPr wrap="square">
            <a:spAutoFit/>
          </a:bodyPr>
          <a:lstStyle/>
          <a:p>
            <a:r>
              <a:rPr lang="ar-YE" sz="2800" b="1" dirty="0" smtClean="0">
                <a:latin typeface="Arial" panose="020B0604020202020204" pitchFamily="34" charset="0"/>
                <a:cs typeface="Arial" panose="020B0604020202020204" pitchFamily="34" charset="0"/>
              </a:rPr>
              <a:t>و </a:t>
            </a:r>
            <a:r>
              <a:rPr lang="ar-YE" sz="2800" b="1" dirty="0">
                <a:latin typeface="Arial" panose="020B0604020202020204" pitchFamily="34" charset="0"/>
                <a:cs typeface="Arial" panose="020B0604020202020204" pitchFamily="34" charset="0"/>
              </a:rPr>
              <a:t>لد في مدينه جروبياس في 17 مايو 1883 بمدينه برلين تعلم العماره في السنوات الاولى من القرن العشرين في جامعات ميونخ ..بدأ حياته كمعماري بعد ان التحق بمكتب بيتر بهرنز الذي كان من اشهر المعماريين الالمان..</a:t>
            </a:r>
          </a:p>
          <a:p>
            <a:r>
              <a:rPr lang="ar-YE" sz="2800" b="1" dirty="0">
                <a:latin typeface="Arial" panose="020B0604020202020204" pitchFamily="34" charset="0"/>
                <a:cs typeface="Arial" panose="020B0604020202020204" pitchFamily="34" charset="0"/>
              </a:rPr>
              <a:t>lو في عام 1914 صمم و التر جروبياس و ادولف ماير مبنى و مصنع و مكاتب اداريه في معرض بكولون حيث توجد في نهايتي المبنى يوجد غلاف مستدير الشكل حوائطه من زجاج يضم السلم و اصبح هذا العنصر الشفاف الهام للسلالم في مباني المكاتب و المحلات التجاريه من اوضح العوامل المميزه في العماره الحديثه</a:t>
            </a:r>
            <a:endParaRPr lang="ar-YE" sz="2800" b="1" i="0" dirty="0">
              <a:effectLst/>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a:stretch>
            <a:fillRect/>
          </a:stretch>
        </p:blipFill>
        <p:spPr>
          <a:xfrm>
            <a:off x="427512" y="2217819"/>
            <a:ext cx="3978233" cy="4663798"/>
          </a:xfrm>
          <a:prstGeom prst="rect">
            <a:avLst/>
          </a:prstGeom>
        </p:spPr>
      </p:pic>
      <p:sp>
        <p:nvSpPr>
          <p:cNvPr id="6" name="Rectangle 5"/>
          <p:cNvSpPr/>
          <p:nvPr/>
        </p:nvSpPr>
        <p:spPr>
          <a:xfrm>
            <a:off x="7766463" y="521380"/>
            <a:ext cx="4133616" cy="584775"/>
          </a:xfrm>
          <a:prstGeom prst="rect">
            <a:avLst/>
          </a:prstGeom>
        </p:spPr>
        <p:txBody>
          <a:bodyPr wrap="square">
            <a:spAutoFit/>
          </a:bodyPr>
          <a:lstStyle/>
          <a:p>
            <a:r>
              <a:rPr lang="ar-EG" sz="3200" b="1" u="sng" dirty="0" smtClean="0">
                <a:solidFill>
                  <a:srgbClr val="0070C0"/>
                </a:solidFill>
                <a:latin typeface="Helvetica" panose="020B0604020202020204" pitchFamily="34" charset="0"/>
              </a:rPr>
              <a:t>من رواد </a:t>
            </a:r>
            <a:r>
              <a:rPr lang="ar-EG" sz="3200" b="1" u="sng" dirty="0">
                <a:solidFill>
                  <a:srgbClr val="0070C0"/>
                </a:solidFill>
                <a:latin typeface="Helvetica" panose="020B0604020202020204" pitchFamily="34" charset="0"/>
              </a:rPr>
              <a:t>مدرسة الباوهاوس:</a:t>
            </a:r>
            <a:endParaRPr lang="ar-EG" sz="3200" u="sng" dirty="0">
              <a:solidFill>
                <a:srgbClr val="0070C0"/>
              </a:solidFill>
            </a:endParaRPr>
          </a:p>
        </p:txBody>
      </p:sp>
    </p:spTree>
    <p:extLst>
      <p:ext uri="{BB962C8B-B14F-4D97-AF65-F5344CB8AC3E}">
        <p14:creationId xmlns:p14="http://schemas.microsoft.com/office/powerpoint/2010/main" val="18649212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54379" y="515827"/>
            <a:ext cx="11792197" cy="6924973"/>
          </a:xfrm>
          <a:prstGeom prst="rect">
            <a:avLst/>
          </a:prstGeom>
        </p:spPr>
        <p:txBody>
          <a:bodyPr wrap="square">
            <a:spAutoFit/>
          </a:bodyPr>
          <a:lstStyle/>
          <a:p>
            <a:r>
              <a:rPr lang="ar-EG" sz="2400" b="1" dirty="0">
                <a:latin typeface="Arial" panose="020B0604020202020204" pitchFamily="34" charset="0"/>
                <a:cs typeface="Arial" panose="020B0604020202020204" pitchFamily="34" charset="0"/>
              </a:rPr>
              <a:t>و خلال تلك الفتره صمم العديد من المشاريع الهامه منها مسرح </a:t>
            </a:r>
            <a:endParaRPr lang="ar-EG" sz="2400" b="1" dirty="0" smtClean="0">
              <a:latin typeface="Arial" panose="020B0604020202020204" pitchFamily="34" charset="0"/>
              <a:cs typeface="Arial" panose="020B0604020202020204" pitchFamily="34" charset="0"/>
            </a:endParaRPr>
          </a:p>
          <a:p>
            <a:r>
              <a:rPr lang="ar-EG" sz="2400" b="1" dirty="0" smtClean="0">
                <a:latin typeface="Arial" panose="020B0604020202020204" pitchFamily="34" charset="0"/>
                <a:cs typeface="Arial" panose="020B0604020202020204" pitchFamily="34" charset="0"/>
              </a:rPr>
              <a:t>البلديه </a:t>
            </a:r>
            <a:r>
              <a:rPr lang="ar-EG" sz="2400" b="1" dirty="0">
                <a:latin typeface="Arial" panose="020B0604020202020204" pitchFamily="34" charset="0"/>
                <a:cs typeface="Arial" panose="020B0604020202020204" pitchFamily="34" charset="0"/>
              </a:rPr>
              <a:t>في جينا و مشروع </a:t>
            </a:r>
            <a:r>
              <a:rPr lang="ar-EG" sz="2400" b="1" dirty="0" smtClean="0">
                <a:latin typeface="Arial" panose="020B0604020202020204" pitchFamily="34" charset="0"/>
                <a:cs typeface="Arial" panose="020B0604020202020204" pitchFamily="34" charset="0"/>
              </a:rPr>
              <a:t>الاكاديميه </a:t>
            </a:r>
            <a:r>
              <a:rPr lang="ar-EG" sz="2400" b="1" dirty="0">
                <a:latin typeface="Arial" panose="020B0604020202020204" pitchFamily="34" charset="0"/>
                <a:cs typeface="Arial" panose="020B0604020202020204" pitchFamily="34" charset="0"/>
              </a:rPr>
              <a:t>الدوليه لدراسه مواد الفلسفه في جامعه </a:t>
            </a:r>
            <a:endParaRPr lang="ar-EG" sz="2400" b="1" dirty="0" smtClean="0">
              <a:latin typeface="Arial" panose="020B0604020202020204" pitchFamily="34" charset="0"/>
              <a:cs typeface="Arial" panose="020B0604020202020204" pitchFamily="34" charset="0"/>
            </a:endParaRPr>
          </a:p>
          <a:p>
            <a:r>
              <a:rPr lang="ar-EG" sz="2400" b="1" dirty="0" smtClean="0">
                <a:latin typeface="Arial" panose="020B0604020202020204" pitchFamily="34" charset="0"/>
                <a:cs typeface="Arial" panose="020B0604020202020204" pitchFamily="34" charset="0"/>
              </a:rPr>
              <a:t>ارلانجن </a:t>
            </a:r>
            <a:r>
              <a:rPr lang="ar-EG" sz="2400" b="1" dirty="0">
                <a:latin typeface="Arial" panose="020B0604020202020204" pitchFamily="34" charset="0"/>
                <a:cs typeface="Arial" panose="020B0604020202020204" pitchFamily="34" charset="0"/>
              </a:rPr>
              <a:t>و كذلك مشروع المسرح الكامل بالاشتراك مع المنتج المسرحي ايروين سكاتور</a:t>
            </a:r>
            <a:r>
              <a:rPr lang="ar-EG" sz="2400" b="1" dirty="0" smtClean="0">
                <a:latin typeface="Arial" panose="020B0604020202020204" pitchFamily="34" charset="0"/>
                <a:cs typeface="Arial" panose="020B0604020202020204" pitchFamily="34" charset="0"/>
              </a:rPr>
              <a:t>..</a:t>
            </a:r>
            <a:endParaRPr lang="ar-EG" sz="2400" b="1"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l</a:t>
            </a:r>
            <a:r>
              <a:rPr lang="ar-EG" sz="2400" b="1" dirty="0">
                <a:latin typeface="Arial" panose="020B0604020202020204" pitchFamily="34" charset="0"/>
                <a:cs typeface="Arial" panose="020B0604020202020204" pitchFamily="34" charset="0"/>
              </a:rPr>
              <a:t>عام 1928 استقال من منصبه كمدير لمدرسه الباوهاوس و تفرغ لحل اهم المشاكل التي اهتم بدراستها </a:t>
            </a:r>
            <a:endParaRPr lang="ar-EG" sz="2400" b="1" dirty="0" smtClean="0">
              <a:latin typeface="Arial" panose="020B0604020202020204" pitchFamily="34" charset="0"/>
              <a:cs typeface="Arial" panose="020B0604020202020204" pitchFamily="34" charset="0"/>
            </a:endParaRPr>
          </a:p>
          <a:p>
            <a:r>
              <a:rPr lang="ar-EG" sz="2400" b="1" dirty="0" smtClean="0">
                <a:latin typeface="Arial" panose="020B0604020202020204" pitchFamily="34" charset="0"/>
                <a:cs typeface="Arial" panose="020B0604020202020204" pitchFamily="34" charset="0"/>
              </a:rPr>
              <a:t>و </a:t>
            </a:r>
            <a:r>
              <a:rPr lang="ar-EG" sz="2400" b="1" dirty="0">
                <a:latin typeface="Arial" panose="020B0604020202020204" pitchFamily="34" charset="0"/>
                <a:cs typeface="Arial" panose="020B0604020202020204" pitchFamily="34" charset="0"/>
              </a:rPr>
              <a:t>هي كيفيه الحصول على احسن الصفات و الاوضاع الملائمه في الشقق السكنيه بالمدن حيث كان هدفه حصول السكان </a:t>
            </a:r>
            <a:endParaRPr lang="ar-EG" sz="2400" b="1" dirty="0" smtClean="0">
              <a:latin typeface="Arial" panose="020B0604020202020204" pitchFamily="34" charset="0"/>
              <a:cs typeface="Arial" panose="020B0604020202020204" pitchFamily="34" charset="0"/>
            </a:endParaRPr>
          </a:p>
          <a:p>
            <a:r>
              <a:rPr lang="ar-EG" sz="2400" b="1" dirty="0" smtClean="0">
                <a:latin typeface="Arial" panose="020B0604020202020204" pitchFamily="34" charset="0"/>
                <a:cs typeface="Arial" panose="020B0604020202020204" pitchFamily="34" charset="0"/>
              </a:rPr>
              <a:t>على </a:t>
            </a:r>
            <a:r>
              <a:rPr lang="ar-EG" sz="2400" b="1" dirty="0">
                <a:latin typeface="Arial" panose="020B0604020202020204" pitchFamily="34" charset="0"/>
                <a:cs typeface="Arial" panose="020B0604020202020204" pitchFamily="34" charset="0"/>
              </a:rPr>
              <a:t>اكبر قدر ممكن من التمتع باشعه الشمس و الفراغ الخارجي و الهواء و الاشجار و الخضره .. و لتحقيق ذلك صمم مجاوره </a:t>
            </a:r>
            <a:endParaRPr lang="ar-EG" sz="2400" b="1" dirty="0" smtClean="0">
              <a:latin typeface="Arial" panose="020B0604020202020204" pitchFamily="34" charset="0"/>
              <a:cs typeface="Arial" panose="020B0604020202020204" pitchFamily="34" charset="0"/>
            </a:endParaRPr>
          </a:p>
          <a:p>
            <a:r>
              <a:rPr lang="ar-EG" sz="2400" b="1" dirty="0" smtClean="0">
                <a:latin typeface="Arial" panose="020B0604020202020204" pitchFamily="34" charset="0"/>
                <a:cs typeface="Arial" panose="020B0604020202020204" pitchFamily="34" charset="0"/>
              </a:rPr>
              <a:t>سكنيه </a:t>
            </a:r>
            <a:r>
              <a:rPr lang="ar-EG" sz="2400" b="1" dirty="0">
                <a:latin typeface="Arial" panose="020B0604020202020204" pitchFamily="34" charset="0"/>
                <a:cs typeface="Arial" panose="020B0604020202020204" pitchFamily="34" charset="0"/>
              </a:rPr>
              <a:t>مكونه من عده مجموعات ذات طوابق متعدده (10طوابق) روعي في تخطيطها ان تكون:</a:t>
            </a:r>
          </a:p>
          <a:p>
            <a:r>
              <a:rPr lang="ar-EG" sz="2400" b="1" dirty="0">
                <a:latin typeface="Arial" panose="020B0604020202020204" pitchFamily="34" charset="0"/>
                <a:cs typeface="Arial" panose="020B0604020202020204" pitchFamily="34" charset="0"/>
              </a:rPr>
              <a:t>•عموديه على الشارع و ليست موازيه له..</a:t>
            </a:r>
          </a:p>
          <a:p>
            <a:r>
              <a:rPr lang="ar-EG" sz="2400" b="1" dirty="0">
                <a:latin typeface="Arial" panose="020B0604020202020204" pitchFamily="34" charset="0"/>
                <a:cs typeface="Arial" panose="020B0604020202020204" pitchFamily="34" charset="0"/>
              </a:rPr>
              <a:t>•في اتجاه سليم بالنسبه للشمس</a:t>
            </a:r>
          </a:p>
          <a:p>
            <a:r>
              <a:rPr lang="ar-EG" sz="2400" b="1" dirty="0">
                <a:latin typeface="Arial" panose="020B0604020202020204" pitchFamily="34" charset="0"/>
                <a:cs typeface="Arial" panose="020B0604020202020204" pitchFamily="34" charset="0"/>
              </a:rPr>
              <a:t>•الحصول على التهويه المستمره</a:t>
            </a:r>
          </a:p>
          <a:p>
            <a:r>
              <a:rPr lang="ar-EG" sz="2400" b="1" dirty="0">
                <a:latin typeface="Arial" panose="020B0604020202020204" pitchFamily="34" charset="0"/>
                <a:cs typeface="Arial" panose="020B0604020202020204" pitchFamily="34" charset="0"/>
              </a:rPr>
              <a:t>•بين كل مجموعه و اخرى مساحه متسعه </a:t>
            </a:r>
            <a:r>
              <a:rPr lang="ar-EG" sz="2400" b="1" dirty="0" smtClean="0">
                <a:latin typeface="Arial" panose="020B0604020202020204" pitchFamily="34" charset="0"/>
                <a:cs typeface="Arial" panose="020B0604020202020204" pitchFamily="34" charset="0"/>
              </a:rPr>
              <a:t>خضراء</a:t>
            </a:r>
            <a:endParaRPr lang="ar-EG" sz="2400" b="1" dirty="0">
              <a:latin typeface="Arial" panose="020B0604020202020204" pitchFamily="34" charset="0"/>
              <a:cs typeface="Arial" panose="020B0604020202020204" pitchFamily="34" charset="0"/>
            </a:endParaRPr>
          </a:p>
          <a:p>
            <a:r>
              <a:rPr lang="ar-EG" sz="2400" b="1" dirty="0">
                <a:latin typeface="Arial" panose="020B0604020202020204" pitchFamily="34" charset="0"/>
                <a:cs typeface="Arial" panose="020B0604020202020204" pitchFamily="34" charset="0"/>
              </a:rPr>
              <a:t>عام 1937 عمل جروبياس كاستاذ في جامعه هارفرد في الولايات المتحده الامريكيه و من ثم رئيسا لقسم العماره بالجامعه و بذلك انتقلت ابحاث مدرسه الباوهاوس الالمانيه الى الولايات المتحده الامريكيه..و قد استفادت الولايات المتحده الامريكيه من هذه الخبره و من تلك الابحاث المتعلقه بالمواد الجاهزه و السابقه الصنع و المساكن الجاهزه و ابحاث المسكن المرن و غير ذلك..و بذلك كان لمدرسه الباوهاوس و علمائها دور كبير في التطور المعماري الحديث في امريكا..</a:t>
            </a:r>
          </a:p>
          <a:p>
            <a:r>
              <a:rPr lang="ar-EG" dirty="0">
                <a:solidFill>
                  <a:srgbClr val="000000"/>
                </a:solidFill>
                <a:latin typeface="Times New Roman" panose="02020603050405020304" pitchFamily="18" charset="0"/>
              </a:rPr>
              <a:t> </a:t>
            </a:r>
          </a:p>
          <a:p>
            <a:r>
              <a:rPr lang="ar-EG" dirty="0">
                <a:solidFill>
                  <a:srgbClr val="000000"/>
                </a:solidFill>
                <a:latin typeface="Times New Roman" panose="02020603050405020304" pitchFamily="18" charset="0"/>
              </a:rPr>
              <a:t>  </a:t>
            </a:r>
            <a:endParaRPr lang="ar-EG" b="0" i="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4392656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208810" y="308933"/>
            <a:ext cx="9965045" cy="6780635"/>
          </a:xfrm>
          <a:prstGeom prst="rect">
            <a:avLst/>
          </a:prstGeom>
        </p:spPr>
      </p:pic>
    </p:spTree>
    <p:extLst>
      <p:ext uri="{BB962C8B-B14F-4D97-AF65-F5344CB8AC3E}">
        <p14:creationId xmlns:p14="http://schemas.microsoft.com/office/powerpoint/2010/main" val="37708227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531916" y="487659"/>
            <a:ext cx="10414660" cy="3416320"/>
          </a:xfrm>
          <a:prstGeom prst="rect">
            <a:avLst/>
          </a:prstGeom>
        </p:spPr>
        <p:txBody>
          <a:bodyPr wrap="square">
            <a:spAutoFit/>
          </a:bodyPr>
          <a:lstStyle/>
          <a:p>
            <a:endParaRPr lang="ar-EG" dirty="0">
              <a:solidFill>
                <a:srgbClr val="000000"/>
              </a:solidFill>
              <a:latin typeface="Times New Roman" panose="02020603050405020304" pitchFamily="18" charset="0"/>
            </a:endParaRPr>
          </a:p>
          <a:p>
            <a:r>
              <a:rPr lang="en-US" dirty="0">
                <a:solidFill>
                  <a:srgbClr val="FF0000"/>
                </a:solidFill>
                <a:latin typeface="wingdings" panose="05000000000000000000" pitchFamily="2" charset="2"/>
              </a:rPr>
              <a:t>l</a:t>
            </a:r>
            <a:r>
              <a:rPr lang="ar-EG" sz="3600" b="1" dirty="0">
                <a:solidFill>
                  <a:srgbClr val="FF0000"/>
                </a:solidFill>
                <a:latin typeface="arial" panose="020B0604020202020204" pitchFamily="34" charset="0"/>
              </a:rPr>
              <a:t>من مبادئه و تعاليمه التي علمها للطلبه في مدرسه الباوهاوس:</a:t>
            </a:r>
            <a:endParaRPr lang="ar-EG" sz="3600" b="1" dirty="0">
              <a:solidFill>
                <a:srgbClr val="FF0000"/>
              </a:solidFill>
              <a:latin typeface="Times New Roman" panose="02020603050405020304" pitchFamily="18" charset="0"/>
            </a:endParaRPr>
          </a:p>
          <a:p>
            <a:r>
              <a:rPr lang="ar-EG" dirty="0">
                <a:solidFill>
                  <a:srgbClr val="000000"/>
                </a:solidFill>
                <a:latin typeface="Times New Roman" panose="02020603050405020304" pitchFamily="18" charset="0"/>
              </a:rPr>
              <a:t> </a:t>
            </a:r>
            <a:endParaRPr lang="ar-EG" b="1" dirty="0">
              <a:solidFill>
                <a:schemeClr val="tx1">
                  <a:lumMod val="95000"/>
                  <a:lumOff val="5000"/>
                </a:schemeClr>
              </a:solidFill>
              <a:latin typeface="Times New Roman" panose="02020603050405020304" pitchFamily="18" charset="0"/>
            </a:endParaRPr>
          </a:p>
          <a:p>
            <a:r>
              <a:rPr lang="ar-EG" sz="2400" b="1" dirty="0">
                <a:solidFill>
                  <a:schemeClr val="tx1">
                    <a:lumMod val="95000"/>
                    <a:lumOff val="5000"/>
                  </a:schemeClr>
                </a:solidFill>
                <a:latin typeface="Arial" panose="020B0604020202020204" pitchFamily="34" charset="0"/>
                <a:cs typeface="Arial" panose="020B0604020202020204" pitchFamily="34" charset="0"/>
              </a:rPr>
              <a:t>• الانتاج و التصنيع بالجمله في مشروعات الاسكان و ذلك لتخفيض تكاليف انشاء المسكن .</a:t>
            </a:r>
          </a:p>
          <a:p>
            <a:r>
              <a:rPr lang="ar-EG" sz="2400" b="1" dirty="0">
                <a:solidFill>
                  <a:schemeClr val="tx1">
                    <a:lumMod val="95000"/>
                    <a:lumOff val="5000"/>
                  </a:schemeClr>
                </a:solidFill>
                <a:latin typeface="Arial" panose="020B0604020202020204" pitchFamily="34" charset="0"/>
                <a:cs typeface="Arial" panose="020B0604020202020204" pitchFamily="34" charset="0"/>
              </a:rPr>
              <a:t>•ضروره دراسه تخطيط القرى و المناطق المجاوره للاراضي الزراعيه و الصناعيه</a:t>
            </a:r>
          </a:p>
          <a:p>
            <a:r>
              <a:rPr lang="ar-EG" sz="2400" b="1" dirty="0">
                <a:solidFill>
                  <a:schemeClr val="tx1">
                    <a:lumMod val="95000"/>
                    <a:lumOff val="5000"/>
                  </a:schemeClr>
                </a:solidFill>
                <a:latin typeface="Arial" panose="020B0604020202020204" pitchFamily="34" charset="0"/>
                <a:cs typeface="Arial" panose="020B0604020202020204" pitchFamily="34" charset="0"/>
              </a:rPr>
              <a:t>•تعلموا منه كيفيه العمل الجماعي المشترك  مثل مركز هارفرد الجامعي في كامبرج ماس الذي هو من تصميم مجموعه من المعماريين باشراف و التر جروبياس</a:t>
            </a:r>
          </a:p>
          <a:p>
            <a:r>
              <a:rPr lang="ar-EG" sz="2400" b="1" dirty="0">
                <a:solidFill>
                  <a:schemeClr val="tx1">
                    <a:lumMod val="95000"/>
                    <a:lumOff val="5000"/>
                  </a:schemeClr>
                </a:solidFill>
                <a:latin typeface="Arial" panose="020B0604020202020204" pitchFamily="34" charset="0"/>
                <a:cs typeface="Arial" panose="020B0604020202020204" pitchFamily="34" charset="0"/>
              </a:rPr>
              <a:t>•كان اول من نادى بتطبيق العلم و التكنولوجيا في العماره</a:t>
            </a:r>
          </a:p>
          <a:p>
            <a:r>
              <a:rPr lang="ar-EG" sz="2400" b="1" dirty="0">
                <a:solidFill>
                  <a:srgbClr val="C0C0C0"/>
                </a:solidFill>
                <a:latin typeface="Arial" panose="020B0604020202020204" pitchFamily="34" charset="0"/>
                <a:cs typeface="Arial" panose="020B0604020202020204" pitchFamily="34" charset="0"/>
              </a:rPr>
              <a:t>•</a:t>
            </a:r>
            <a:r>
              <a:rPr lang="ar-EG" sz="2400" b="1" dirty="0">
                <a:solidFill>
                  <a:schemeClr val="tx1">
                    <a:lumMod val="95000"/>
                    <a:lumOff val="5000"/>
                  </a:schemeClr>
                </a:solidFill>
                <a:latin typeface="Arial" panose="020B0604020202020204" pitchFamily="34" charset="0"/>
                <a:cs typeface="Arial" panose="020B0604020202020204" pitchFamily="34" charset="0"/>
              </a:rPr>
              <a:t>اول من ارسى القواعد و الاسس الخاصه باستخدام الحديد و الزجاج في العماره </a:t>
            </a:r>
            <a:r>
              <a:rPr lang="ar-EG" sz="2400" b="1" dirty="0">
                <a:solidFill>
                  <a:srgbClr val="C0C0C0"/>
                </a:solidFill>
                <a:latin typeface="Arial" panose="020B0604020202020204" pitchFamily="34" charset="0"/>
                <a:cs typeface="Arial" panose="020B0604020202020204" pitchFamily="34" charset="0"/>
              </a:rPr>
              <a:t>.</a:t>
            </a:r>
            <a:r>
              <a:rPr lang="ar-EG" b="1" dirty="0">
                <a:solidFill>
                  <a:srgbClr val="C0C0C0"/>
                </a:solidFill>
                <a:latin typeface="arial" panose="020B0604020202020204" pitchFamily="34" charset="0"/>
              </a:rPr>
              <a:t>.</a:t>
            </a:r>
            <a:endParaRPr lang="ar-EG" b="1" dirty="0">
              <a:solidFill>
                <a:srgbClr val="000000"/>
              </a:solidFill>
              <a:latin typeface="Times New Roman" panose="02020603050405020304" pitchFamily="18" charset="0"/>
            </a:endParaRPr>
          </a:p>
        </p:txBody>
      </p:sp>
      <p:sp>
        <p:nvSpPr>
          <p:cNvPr id="3" name="Rectangle 2"/>
          <p:cNvSpPr/>
          <p:nvPr/>
        </p:nvSpPr>
        <p:spPr>
          <a:xfrm>
            <a:off x="2030681" y="3725634"/>
            <a:ext cx="9809018" cy="2677656"/>
          </a:xfrm>
          <a:prstGeom prst="rect">
            <a:avLst/>
          </a:prstGeom>
        </p:spPr>
        <p:txBody>
          <a:bodyPr wrap="square">
            <a:spAutoFit/>
          </a:bodyPr>
          <a:lstStyle/>
          <a:p>
            <a:r>
              <a:rPr lang="en-US" dirty="0">
                <a:solidFill>
                  <a:srgbClr val="C0C0C0"/>
                </a:solidFill>
                <a:latin typeface="wingdings" panose="05000000000000000000" pitchFamily="2" charset="2"/>
              </a:rPr>
              <a:t/>
            </a:r>
            <a:br>
              <a:rPr lang="en-US" dirty="0">
                <a:solidFill>
                  <a:srgbClr val="C0C0C0"/>
                </a:solidFill>
                <a:latin typeface="wingdings" panose="05000000000000000000" pitchFamily="2" charset="2"/>
              </a:rPr>
            </a:br>
            <a:r>
              <a:rPr lang="en-US" dirty="0">
                <a:solidFill>
                  <a:srgbClr val="FF0000"/>
                </a:solidFill>
                <a:latin typeface="wingdings" panose="05000000000000000000" pitchFamily="2" charset="2"/>
              </a:rPr>
              <a:t>l</a:t>
            </a:r>
            <a:r>
              <a:rPr lang="ar-EG" sz="3600" b="1" dirty="0">
                <a:solidFill>
                  <a:srgbClr val="FF0000"/>
                </a:solidFill>
                <a:latin typeface="arial" panose="020B0604020202020204" pitchFamily="34" charset="0"/>
              </a:rPr>
              <a:t>مميزات مباني والتر جروبياس :</a:t>
            </a:r>
            <a:endParaRPr lang="ar-EG" sz="3600" dirty="0">
              <a:solidFill>
                <a:srgbClr val="FF0000"/>
              </a:solidFill>
              <a:latin typeface="Times New Roman" panose="02020603050405020304" pitchFamily="18" charset="0"/>
            </a:endParaRPr>
          </a:p>
          <a:p>
            <a:r>
              <a:rPr lang="ar-EG" dirty="0">
                <a:solidFill>
                  <a:srgbClr val="000000"/>
                </a:solidFill>
                <a:latin typeface="Times New Roman" panose="02020603050405020304" pitchFamily="18" charset="0"/>
              </a:rPr>
              <a:t> </a:t>
            </a:r>
            <a:endParaRPr lang="ar-EG" dirty="0">
              <a:solidFill>
                <a:schemeClr val="tx1">
                  <a:lumMod val="95000"/>
                  <a:lumOff val="5000"/>
                </a:schemeClr>
              </a:solidFill>
              <a:latin typeface="Times New Roman" panose="02020603050405020304" pitchFamily="18" charset="0"/>
            </a:endParaRPr>
          </a:p>
          <a:p>
            <a:r>
              <a:rPr lang="ar-EG" sz="2400" b="1" dirty="0">
                <a:solidFill>
                  <a:schemeClr val="tx1">
                    <a:lumMod val="95000"/>
                    <a:lumOff val="5000"/>
                  </a:schemeClr>
                </a:solidFill>
                <a:latin typeface="Arial" panose="020B0604020202020204" pitchFamily="34" charset="0"/>
                <a:cs typeface="Arial" panose="020B0604020202020204" pitchFamily="34" charset="0"/>
              </a:rPr>
              <a:t>•استخدام المواد الحديثه للبناء (الحديد – الخرسانه – الزجاج )</a:t>
            </a:r>
          </a:p>
          <a:p>
            <a:r>
              <a:rPr lang="ar-EG" sz="2400" b="1" dirty="0">
                <a:solidFill>
                  <a:schemeClr val="tx1">
                    <a:lumMod val="95000"/>
                    <a:lumOff val="5000"/>
                  </a:schemeClr>
                </a:solidFill>
                <a:latin typeface="Arial" panose="020B0604020202020204" pitchFamily="34" charset="0"/>
                <a:cs typeface="Arial" panose="020B0604020202020204" pitchFamily="34" charset="0"/>
              </a:rPr>
              <a:t>•تميزت بالطابع الكلاسيكي المتزن و رشاقه النسب .</a:t>
            </a:r>
          </a:p>
          <a:p>
            <a:r>
              <a:rPr lang="ar-EG" sz="2400" b="1" dirty="0">
                <a:solidFill>
                  <a:schemeClr val="tx1">
                    <a:lumMod val="95000"/>
                    <a:lumOff val="5000"/>
                  </a:schemeClr>
                </a:solidFill>
                <a:latin typeface="Arial" panose="020B0604020202020204" pitchFamily="34" charset="0"/>
                <a:cs typeface="Arial" panose="020B0604020202020204" pitchFamily="34" charset="0"/>
              </a:rPr>
              <a:t>•تصنيع مواد البناء و استخدام المواد السابقه الصنع في المباني بقدره خلابه و مهاره فائقه</a:t>
            </a:r>
          </a:p>
          <a:p>
            <a:r>
              <a:rPr lang="ar-EG" sz="2400" b="1" dirty="0">
                <a:solidFill>
                  <a:schemeClr val="tx1">
                    <a:lumMod val="95000"/>
                    <a:lumOff val="5000"/>
                  </a:schemeClr>
                </a:solidFill>
                <a:latin typeface="Arial" panose="020B0604020202020204" pitchFamily="34" charset="0"/>
                <a:cs typeface="Arial" panose="020B0604020202020204" pitchFamily="34" charset="0"/>
              </a:rPr>
              <a:t>•كان لا يهدف الى الوصول الى حلول معماريه سليمه فقط بل و تعبيريه..</a:t>
            </a:r>
            <a:endParaRPr lang="ar-EG" sz="2400" b="1" i="0" dirty="0">
              <a:solidFill>
                <a:schemeClr val="tx1">
                  <a:lumMod val="95000"/>
                  <a:lumOff val="5000"/>
                </a:schemeClr>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79044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9170704" y="938642"/>
            <a:ext cx="2639222" cy="1200329"/>
          </a:xfrm>
          <a:prstGeom prst="rect">
            <a:avLst/>
          </a:prstGeom>
        </p:spPr>
        <p:txBody>
          <a:bodyPr wrap="square">
            <a:spAutoFit/>
          </a:bodyPr>
          <a:lstStyle/>
          <a:p>
            <a:pPr algn="l"/>
            <a:r>
              <a:rPr lang="ar-EG" sz="3600" dirty="0" smtClean="0">
                <a:solidFill>
                  <a:srgbClr val="FF0000"/>
                </a:solidFill>
              </a:rPr>
              <a:t>2- هاينس ماير</a:t>
            </a:r>
          </a:p>
          <a:p>
            <a:pPr algn="l"/>
            <a:endParaRPr lang="ar-EG" sz="3600" dirty="0">
              <a:solidFill>
                <a:srgbClr val="FF0000"/>
              </a:solidFill>
            </a:endParaRPr>
          </a:p>
        </p:txBody>
      </p:sp>
      <p:pic>
        <p:nvPicPr>
          <p:cNvPr id="3" name="Picture 2"/>
          <p:cNvPicPr>
            <a:picLocks noChangeAspect="1"/>
          </p:cNvPicPr>
          <p:nvPr/>
        </p:nvPicPr>
        <p:blipFill>
          <a:blip r:embed="rId3"/>
          <a:stretch>
            <a:fillRect/>
          </a:stretch>
        </p:blipFill>
        <p:spPr>
          <a:xfrm>
            <a:off x="0" y="2923801"/>
            <a:ext cx="3231145" cy="3935083"/>
          </a:xfrm>
          <a:prstGeom prst="rect">
            <a:avLst/>
          </a:prstGeom>
        </p:spPr>
      </p:pic>
      <p:sp>
        <p:nvSpPr>
          <p:cNvPr id="4" name="Rectangle 3"/>
          <p:cNvSpPr/>
          <p:nvPr/>
        </p:nvSpPr>
        <p:spPr>
          <a:xfrm>
            <a:off x="3320293" y="2918460"/>
            <a:ext cx="8578781" cy="3416320"/>
          </a:xfrm>
          <a:prstGeom prst="rect">
            <a:avLst/>
          </a:prstGeom>
        </p:spPr>
        <p:txBody>
          <a:bodyPr wrap="square">
            <a:spAutoFit/>
          </a:bodyPr>
          <a:lstStyle/>
          <a:p>
            <a:r>
              <a:rPr lang="ar-EG" sz="2400" b="1" dirty="0" smtClean="0">
                <a:solidFill>
                  <a:srgbClr val="222222"/>
                </a:solidFill>
                <a:latin typeface="Arial" panose="020B0604020202020204" pitchFamily="34" charset="0"/>
                <a:cs typeface="Arial" panose="020B0604020202020204" pitchFamily="34" charset="0"/>
              </a:rPr>
              <a:t>، </a:t>
            </a:r>
            <a:r>
              <a:rPr lang="ar-EG" sz="2400" b="1" dirty="0">
                <a:solidFill>
                  <a:srgbClr val="222222"/>
                </a:solidFill>
                <a:latin typeface="Arial" panose="020B0604020202020204" pitchFamily="34" charset="0"/>
                <a:cs typeface="Arial" panose="020B0604020202020204" pitchFamily="34" charset="0"/>
              </a:rPr>
              <a:t>والمدير الثاني لمبنى </a:t>
            </a:r>
            <a:r>
              <a:rPr lang="ar-EG" sz="2400" b="1" dirty="0">
                <a:solidFill>
                  <a:srgbClr val="0B0080"/>
                </a:solidFill>
                <a:latin typeface="Arial" panose="020B0604020202020204" pitchFamily="34" charset="0"/>
                <a:cs typeface="Arial" panose="020B0604020202020204" pitchFamily="34" charset="0"/>
                <a:hlinkClick r:id="rId4" tooltip="باوهاوس"/>
              </a:rPr>
              <a:t>باوهاوس</a:t>
            </a:r>
            <a:r>
              <a:rPr lang="ar-EG" sz="2400" b="1" dirty="0">
                <a:solidFill>
                  <a:srgbClr val="222222"/>
                </a:solidFill>
                <a:latin typeface="Arial" panose="020B0604020202020204" pitchFamily="34" charset="0"/>
                <a:cs typeface="Arial" panose="020B0604020202020204" pitchFamily="34" charset="0"/>
              </a:rPr>
              <a:t> في </a:t>
            </a:r>
            <a:r>
              <a:rPr lang="ar-EG" sz="2400" b="1" dirty="0">
                <a:solidFill>
                  <a:srgbClr val="0B0080"/>
                </a:solidFill>
                <a:latin typeface="Arial" panose="020B0604020202020204" pitchFamily="34" charset="0"/>
                <a:cs typeface="Arial" panose="020B0604020202020204" pitchFamily="34" charset="0"/>
                <a:hlinkClick r:id="rId5" tooltip="داسو للطيران"/>
              </a:rPr>
              <a:t>داسو</a:t>
            </a:r>
            <a:r>
              <a:rPr lang="ar-EG" sz="2400" b="1" dirty="0">
                <a:solidFill>
                  <a:srgbClr val="222222"/>
                </a:solidFill>
                <a:latin typeface="Arial" panose="020B0604020202020204" pitchFamily="34" charset="0"/>
                <a:cs typeface="Arial" panose="020B0604020202020204" pitchFamily="34" charset="0"/>
              </a:rPr>
              <a:t>، </a:t>
            </a:r>
            <a:r>
              <a:rPr lang="ar-EG" sz="2400" b="1" dirty="0">
                <a:solidFill>
                  <a:srgbClr val="0B0080"/>
                </a:solidFill>
                <a:latin typeface="Arial" panose="020B0604020202020204" pitchFamily="34" charset="0"/>
                <a:cs typeface="Arial" panose="020B0604020202020204" pitchFamily="34" charset="0"/>
                <a:hlinkClick r:id="rId6" tooltip="ألمانيا"/>
              </a:rPr>
              <a:t>ألمانيا</a:t>
            </a:r>
            <a:r>
              <a:rPr lang="ar-EG" sz="2400" b="1" dirty="0">
                <a:solidFill>
                  <a:srgbClr val="222222"/>
                </a:solidFill>
                <a:latin typeface="Arial" panose="020B0604020202020204" pitchFamily="34" charset="0"/>
                <a:cs typeface="Arial" panose="020B0604020202020204" pitchFamily="34" charset="0"/>
              </a:rPr>
              <a:t> بين عاميّ 1928 و 1930. مارس التصميم المعماري في عدة دول </a:t>
            </a:r>
            <a:r>
              <a:rPr lang="ar-EG" sz="2400" b="1" dirty="0">
                <a:solidFill>
                  <a:srgbClr val="0B0080"/>
                </a:solidFill>
                <a:latin typeface="Arial" panose="020B0604020202020204" pitchFamily="34" charset="0"/>
                <a:cs typeface="Arial" panose="020B0604020202020204" pitchFamily="34" charset="0"/>
                <a:hlinkClick r:id="rId7" tooltip="سويسرا"/>
              </a:rPr>
              <a:t>كسويسرا</a:t>
            </a:r>
            <a:r>
              <a:rPr lang="ar-EG" sz="2400" b="1" dirty="0">
                <a:solidFill>
                  <a:srgbClr val="222222"/>
                </a:solidFill>
                <a:latin typeface="Arial" panose="020B0604020202020204" pitchFamily="34" charset="0"/>
                <a:cs typeface="Arial" panose="020B0604020202020204" pitchFamily="34" charset="0"/>
              </a:rPr>
              <a:t>، </a:t>
            </a:r>
            <a:r>
              <a:rPr lang="ar-EG" sz="2400" b="1" dirty="0">
                <a:solidFill>
                  <a:srgbClr val="0B0080"/>
                </a:solidFill>
                <a:latin typeface="Arial" panose="020B0604020202020204" pitchFamily="34" charset="0"/>
                <a:cs typeface="Arial" panose="020B0604020202020204" pitchFamily="34" charset="0"/>
                <a:hlinkClick r:id="rId8" tooltip="بلجيكا"/>
              </a:rPr>
              <a:t>بلجيكا</a:t>
            </a:r>
            <a:r>
              <a:rPr lang="ar-EG" sz="2400" b="1" dirty="0">
                <a:solidFill>
                  <a:srgbClr val="222222"/>
                </a:solidFill>
                <a:latin typeface="Arial" panose="020B0604020202020204" pitchFamily="34" charset="0"/>
                <a:cs typeface="Arial" panose="020B0604020202020204" pitchFamily="34" charset="0"/>
              </a:rPr>
              <a:t>، </a:t>
            </a:r>
            <a:r>
              <a:rPr lang="ar-EG" sz="2400" b="1" dirty="0">
                <a:solidFill>
                  <a:srgbClr val="0B0080"/>
                </a:solidFill>
                <a:latin typeface="Arial" panose="020B0604020202020204" pitchFamily="34" charset="0"/>
                <a:cs typeface="Arial" panose="020B0604020202020204" pitchFamily="34" charset="0"/>
                <a:hlinkClick r:id="rId6" tooltip="ألمانيا"/>
              </a:rPr>
              <a:t>وألمانيا</a:t>
            </a:r>
            <a:r>
              <a:rPr lang="ar-EG" sz="2400" b="1" dirty="0">
                <a:solidFill>
                  <a:srgbClr val="222222"/>
                </a:solidFill>
                <a:latin typeface="Arial" panose="020B0604020202020204" pitchFamily="34" charset="0"/>
                <a:cs typeface="Arial" panose="020B0604020202020204" pitchFamily="34" charset="0"/>
              </a:rPr>
              <a:t>، كما عمل كرئيس قسم في مجموعة </a:t>
            </a:r>
            <a:r>
              <a:rPr lang="ar-EG" sz="2400" b="1" dirty="0">
                <a:solidFill>
                  <a:srgbClr val="0B0080"/>
                </a:solidFill>
                <a:latin typeface="Arial" panose="020B0604020202020204" pitchFamily="34" charset="0"/>
                <a:cs typeface="Arial" panose="020B0604020202020204" pitchFamily="34" charset="0"/>
                <a:hlinkClick r:id="rId9" tooltip="كروب"/>
              </a:rPr>
              <a:t>كروب</a:t>
            </a:r>
            <a:r>
              <a:rPr lang="ar-EG" sz="2400" b="1" dirty="0">
                <a:solidFill>
                  <a:srgbClr val="222222"/>
                </a:solidFill>
                <a:latin typeface="Arial" panose="020B0604020202020204" pitchFamily="34" charset="0"/>
                <a:cs typeface="Arial" panose="020B0604020202020204" pitchFamily="34" charset="0"/>
              </a:rPr>
              <a:t> بين عاميّ 1916 و 1918.</a:t>
            </a:r>
            <a:r>
              <a:rPr lang="ar-EG" sz="2400" b="1" baseline="30000" dirty="0">
                <a:solidFill>
                  <a:srgbClr val="0B0080"/>
                </a:solidFill>
                <a:latin typeface="Arial" panose="020B0604020202020204" pitchFamily="34" charset="0"/>
                <a:cs typeface="Arial" panose="020B0604020202020204" pitchFamily="34" charset="0"/>
                <a:hlinkClick r:id="rId10"/>
              </a:rPr>
              <a:t>[4]</a:t>
            </a:r>
            <a:endParaRPr lang="ar-EG" sz="2400" b="1" dirty="0">
              <a:solidFill>
                <a:srgbClr val="222222"/>
              </a:solidFill>
              <a:latin typeface="Arial" panose="020B0604020202020204" pitchFamily="34" charset="0"/>
              <a:cs typeface="Arial" panose="020B0604020202020204" pitchFamily="34" charset="0"/>
            </a:endParaRPr>
          </a:p>
          <a:p>
            <a:r>
              <a:rPr lang="ar-EG" sz="2400" b="1" dirty="0">
                <a:solidFill>
                  <a:srgbClr val="222222"/>
                </a:solidFill>
                <a:latin typeface="Arial" panose="020B0604020202020204" pitchFamily="34" charset="0"/>
                <a:cs typeface="Arial" panose="020B0604020202020204" pitchFamily="34" charset="0"/>
              </a:rPr>
              <a:t>هاجر ماير إلى </a:t>
            </a:r>
            <a:r>
              <a:rPr lang="ar-EG" sz="2400" b="1" dirty="0">
                <a:solidFill>
                  <a:srgbClr val="0B0080"/>
                </a:solidFill>
                <a:latin typeface="Arial" panose="020B0604020202020204" pitchFamily="34" charset="0"/>
                <a:cs typeface="Arial" panose="020B0604020202020204" pitchFamily="34" charset="0"/>
                <a:hlinkClick r:id="rId11" tooltip="الاتحاد السوفيتي"/>
              </a:rPr>
              <a:t>الاتحاد السوفييتي</a:t>
            </a:r>
            <a:r>
              <a:rPr lang="ar-EG" sz="2400" b="1" dirty="0">
                <a:solidFill>
                  <a:srgbClr val="222222"/>
                </a:solidFill>
                <a:latin typeface="Arial" panose="020B0604020202020204" pitchFamily="34" charset="0"/>
                <a:cs typeface="Arial" panose="020B0604020202020204" pitchFamily="34" charset="0"/>
              </a:rPr>
              <a:t> في عام 1930 مع عدد من معماريي مدرس </a:t>
            </a:r>
            <a:r>
              <a:rPr lang="ar-EG" sz="2400" b="1" dirty="0">
                <a:solidFill>
                  <a:srgbClr val="0B0080"/>
                </a:solidFill>
                <a:latin typeface="Arial" panose="020B0604020202020204" pitchFamily="34" charset="0"/>
                <a:cs typeface="Arial" panose="020B0604020202020204" pitchFamily="34" charset="0"/>
                <a:hlinkClick r:id="rId4" tooltip="باوهاوس"/>
              </a:rPr>
              <a:t>باوهاوس</a:t>
            </a:r>
            <a:r>
              <a:rPr lang="ar-EG" sz="2400" b="1" dirty="0">
                <a:solidFill>
                  <a:srgbClr val="222222"/>
                </a:solidFill>
                <a:latin typeface="Arial" panose="020B0604020202020204" pitchFamily="34" charset="0"/>
                <a:cs typeface="Arial" panose="020B0604020202020204" pitchFamily="34" charset="0"/>
              </a:rPr>
              <a:t>، وأصبح يدرّس في أكاديمية </a:t>
            </a:r>
            <a:r>
              <a:rPr lang="en-US" sz="2400" b="1" dirty="0">
                <a:solidFill>
                  <a:srgbClr val="222222"/>
                </a:solidFill>
                <a:latin typeface="Arial" panose="020B0604020202020204" pitchFamily="34" charset="0"/>
                <a:cs typeface="Arial" panose="020B0604020202020204" pitchFamily="34" charset="0"/>
              </a:rPr>
              <a:t>WASI </a:t>
            </a:r>
            <a:r>
              <a:rPr lang="ar-EG" sz="2400" b="1" dirty="0">
                <a:solidFill>
                  <a:srgbClr val="222222"/>
                </a:solidFill>
                <a:latin typeface="Arial" panose="020B0604020202020204" pitchFamily="34" charset="0"/>
                <a:cs typeface="Arial" panose="020B0604020202020204" pitchFamily="34" charset="0"/>
              </a:rPr>
              <a:t>السوفيتية للعمارة. وقد عمل على عدد من مشاريع </a:t>
            </a:r>
            <a:r>
              <a:rPr lang="ar-EG" sz="2400" b="1" dirty="0">
                <a:solidFill>
                  <a:srgbClr val="0B0080"/>
                </a:solidFill>
                <a:latin typeface="Arial" panose="020B0604020202020204" pitchFamily="34" charset="0"/>
                <a:cs typeface="Arial" panose="020B0604020202020204" pitchFamily="34" charset="0"/>
                <a:hlinkClick r:id="rId12" tooltip="تخطيط حضري"/>
              </a:rPr>
              <a:t>التخطيط العمراني</a:t>
            </a:r>
            <a:r>
              <a:rPr lang="ar-EG" sz="2400" b="1" dirty="0">
                <a:solidFill>
                  <a:srgbClr val="222222"/>
                </a:solidFill>
                <a:latin typeface="Arial" panose="020B0604020202020204" pitchFamily="34" charset="0"/>
                <a:cs typeface="Arial" panose="020B0604020202020204" pitchFamily="34" charset="0"/>
              </a:rPr>
              <a:t> هناك قبل أن ينتقل إلى </a:t>
            </a:r>
            <a:r>
              <a:rPr lang="ar-EG" sz="2400" b="1" dirty="0">
                <a:solidFill>
                  <a:srgbClr val="0B0080"/>
                </a:solidFill>
                <a:latin typeface="Arial" panose="020B0604020202020204" pitchFamily="34" charset="0"/>
                <a:cs typeface="Arial" panose="020B0604020202020204" pitchFamily="34" charset="0"/>
                <a:hlinkClick r:id="rId13" tooltip="جنيف"/>
              </a:rPr>
              <a:t>جنيف</a:t>
            </a:r>
            <a:r>
              <a:rPr lang="ar-EG" sz="2400" b="1" dirty="0">
                <a:solidFill>
                  <a:srgbClr val="222222"/>
                </a:solidFill>
                <a:latin typeface="Arial" panose="020B0604020202020204" pitchFamily="34" charset="0"/>
                <a:cs typeface="Arial" panose="020B0604020202020204" pitchFamily="34" charset="0"/>
              </a:rPr>
              <a:t> ثم إلى </a:t>
            </a:r>
            <a:r>
              <a:rPr lang="ar-EG" sz="2400" b="1" dirty="0">
                <a:solidFill>
                  <a:srgbClr val="0B0080"/>
                </a:solidFill>
                <a:latin typeface="Arial" panose="020B0604020202020204" pitchFamily="34" charset="0"/>
                <a:cs typeface="Arial" panose="020B0604020202020204" pitchFamily="34" charset="0"/>
                <a:hlinkClick r:id="rId14" tooltip="مدينة مكسيكو"/>
              </a:rPr>
              <a:t>مكسيكو</a:t>
            </a:r>
            <a:r>
              <a:rPr lang="ar-EG" sz="2400" b="1" dirty="0">
                <a:solidFill>
                  <a:srgbClr val="222222"/>
                </a:solidFill>
                <a:latin typeface="Arial" panose="020B0604020202020204" pitchFamily="34" charset="0"/>
                <a:cs typeface="Arial" panose="020B0604020202020204" pitchFamily="34" charset="0"/>
              </a:rPr>
              <a:t>، حيث عمل مع الحكومة المكسيكية. وقد عاد إلى </a:t>
            </a:r>
            <a:r>
              <a:rPr lang="ar-EG" sz="2400" b="1" dirty="0">
                <a:solidFill>
                  <a:srgbClr val="0B0080"/>
                </a:solidFill>
                <a:latin typeface="Arial" panose="020B0604020202020204" pitchFamily="34" charset="0"/>
                <a:cs typeface="Arial" panose="020B0604020202020204" pitchFamily="34" charset="0"/>
                <a:hlinkClick r:id="rId7" tooltip="سويسرا"/>
              </a:rPr>
              <a:t>سويسرا</a:t>
            </a:r>
            <a:r>
              <a:rPr lang="ar-EG" sz="2400" b="1" dirty="0">
                <a:solidFill>
                  <a:srgbClr val="222222"/>
                </a:solidFill>
                <a:latin typeface="Arial" panose="020B0604020202020204" pitchFamily="34" charset="0"/>
                <a:cs typeface="Arial" panose="020B0604020202020204" pitchFamily="34" charset="0"/>
              </a:rPr>
              <a:t> في عام 1949، ومات هناك عام 1954</a:t>
            </a:r>
            <a:r>
              <a:rPr lang="ar-EG" sz="2400" b="1" dirty="0" smtClean="0">
                <a:solidFill>
                  <a:srgbClr val="222222"/>
                </a:solidFill>
                <a:latin typeface="Arial" panose="020B0604020202020204" pitchFamily="34" charset="0"/>
                <a:cs typeface="Arial" panose="020B0604020202020204" pitchFamily="34" charset="0"/>
              </a:rPr>
              <a:t>.</a:t>
            </a:r>
            <a:r>
              <a:rPr lang="ar-EG" sz="2400" b="1" dirty="0">
                <a:solidFill>
                  <a:srgbClr val="000000"/>
                </a:solidFill>
                <a:latin typeface="Arial" panose="020B0604020202020204" pitchFamily="34" charset="0"/>
                <a:cs typeface="Arial" panose="020B0604020202020204" pitchFamily="34" charset="0"/>
              </a:rPr>
              <a:t> تشمل أعمال ممثله "مدرسة الاتحاد التجاري الألماني في بيرناو" (28-30 سنة).</a:t>
            </a:r>
            <a:endParaRPr lang="ar-EG" sz="2400" b="1" i="0" dirty="0">
              <a:solidFill>
                <a:srgbClr val="222222"/>
              </a:solidFill>
              <a:effectLst/>
              <a:latin typeface="Arial" panose="020B0604020202020204" pitchFamily="34" charset="0"/>
              <a:cs typeface="Arial" panose="020B0604020202020204" pitchFamily="34" charset="0"/>
            </a:endParaRPr>
          </a:p>
        </p:txBody>
      </p:sp>
      <p:sp>
        <p:nvSpPr>
          <p:cNvPr id="5" name="Rectangle 4"/>
          <p:cNvSpPr/>
          <p:nvPr/>
        </p:nvSpPr>
        <p:spPr>
          <a:xfrm>
            <a:off x="3231145" y="2020354"/>
            <a:ext cx="8667929" cy="2769989"/>
          </a:xfrm>
          <a:prstGeom prst="rect">
            <a:avLst/>
          </a:prstGeom>
        </p:spPr>
        <p:txBody>
          <a:bodyPr wrap="square">
            <a:spAutoFit/>
          </a:bodyPr>
          <a:lstStyle/>
          <a:p>
            <a:r>
              <a:rPr lang="ar-EG" sz="2400" b="1" dirty="0">
                <a:solidFill>
                  <a:srgbClr val="222222"/>
                </a:solidFill>
                <a:latin typeface="Arial" panose="020B0604020202020204" pitchFamily="34" charset="0"/>
              </a:rPr>
              <a:t>هانس إيبرهارد ماير (</a:t>
            </a:r>
            <a:r>
              <a:rPr lang="ar-EG" sz="2400" b="1" dirty="0">
                <a:solidFill>
                  <a:srgbClr val="0B0080"/>
                </a:solidFill>
                <a:latin typeface="Arial" panose="020B0604020202020204" pitchFamily="34" charset="0"/>
                <a:hlinkClick r:id="rId15" tooltip="لغة ألمانية"/>
              </a:rPr>
              <a:t>بالألمانية</a:t>
            </a:r>
            <a:r>
              <a:rPr lang="ar-EG" sz="2400" b="1" dirty="0">
                <a:solidFill>
                  <a:srgbClr val="222222"/>
                </a:solidFill>
                <a:latin typeface="Arial" panose="020B0604020202020204" pitchFamily="34" charset="0"/>
              </a:rPr>
              <a:t>: </a:t>
            </a:r>
            <a:r>
              <a:rPr lang="en-US" sz="2400" b="1" i="1" dirty="0">
                <a:solidFill>
                  <a:srgbClr val="222222"/>
                </a:solidFill>
                <a:latin typeface="Arial" panose="020B0604020202020204" pitchFamily="34" charset="0"/>
              </a:rPr>
              <a:t>Hans </a:t>
            </a:r>
            <a:r>
              <a:rPr lang="en-US" sz="2400" b="1" i="1" dirty="0" err="1">
                <a:solidFill>
                  <a:srgbClr val="222222"/>
                </a:solidFill>
                <a:latin typeface="Arial" panose="020B0604020202020204" pitchFamily="34" charset="0"/>
              </a:rPr>
              <a:t>Eberhard</a:t>
            </a:r>
            <a:r>
              <a:rPr lang="en-US" sz="2400" b="1" i="1" dirty="0">
                <a:solidFill>
                  <a:srgbClr val="222222"/>
                </a:solidFill>
                <a:latin typeface="Arial" panose="020B0604020202020204" pitchFamily="34" charset="0"/>
              </a:rPr>
              <a:t> Mayer</a:t>
            </a:r>
            <a:r>
              <a:rPr lang="en-US" sz="2400" b="1" dirty="0">
                <a:solidFill>
                  <a:srgbClr val="222222"/>
                </a:solidFill>
                <a:latin typeface="Arial" panose="020B0604020202020204" pitchFamily="34" charset="0"/>
              </a:rPr>
              <a:t>)‏ </a:t>
            </a:r>
            <a:r>
              <a:rPr lang="ar-EG" sz="2400" b="1" dirty="0">
                <a:solidFill>
                  <a:srgbClr val="222222"/>
                </a:solidFill>
                <a:latin typeface="Arial" panose="020B0604020202020204" pitchFamily="34" charset="0"/>
              </a:rPr>
              <a:t>هو </a:t>
            </a:r>
            <a:r>
              <a:rPr lang="ar-EG" sz="2400" b="1" dirty="0">
                <a:solidFill>
                  <a:srgbClr val="0B0080"/>
                </a:solidFill>
                <a:latin typeface="Arial" panose="020B0604020202020204" pitchFamily="34" charset="0"/>
                <a:hlinkClick r:id="rId16" tooltip="مؤرخ"/>
              </a:rPr>
              <a:t>مؤرخ</a:t>
            </a:r>
            <a:r>
              <a:rPr lang="ar-EG" sz="2400" b="1" dirty="0">
                <a:solidFill>
                  <a:srgbClr val="222222"/>
                </a:solidFill>
                <a:latin typeface="Arial" panose="020B0604020202020204" pitchFamily="34" charset="0"/>
              </a:rPr>
              <a:t> </a:t>
            </a:r>
            <a:r>
              <a:rPr lang="ar-EG" sz="2400" b="1" dirty="0">
                <a:solidFill>
                  <a:srgbClr val="0B0080"/>
                </a:solidFill>
                <a:latin typeface="Arial" panose="020B0604020202020204" pitchFamily="34" charset="0"/>
                <a:hlinkClick r:id="rId6" tooltip="ألمانيا"/>
              </a:rPr>
              <a:t>ألماني</a:t>
            </a:r>
            <a:r>
              <a:rPr lang="ar-EG" sz="2400" b="1" dirty="0">
                <a:solidFill>
                  <a:srgbClr val="222222"/>
                </a:solidFill>
                <a:latin typeface="Arial" panose="020B0604020202020204" pitchFamily="34" charset="0"/>
              </a:rPr>
              <a:t>، ولد في </a:t>
            </a:r>
            <a:r>
              <a:rPr lang="ar-EG" sz="2400" b="1" dirty="0">
                <a:solidFill>
                  <a:srgbClr val="0B0080"/>
                </a:solidFill>
                <a:latin typeface="Arial" panose="020B0604020202020204" pitchFamily="34" charset="0"/>
                <a:hlinkClick r:id="rId17" tooltip="2 فبراير"/>
              </a:rPr>
              <a:t>2 فبراير</a:t>
            </a:r>
            <a:r>
              <a:rPr lang="ar-EG" sz="2400" b="1" dirty="0">
                <a:solidFill>
                  <a:srgbClr val="222222"/>
                </a:solidFill>
                <a:latin typeface="Arial" panose="020B0604020202020204" pitchFamily="34" charset="0"/>
              </a:rPr>
              <a:t> </a:t>
            </a:r>
            <a:r>
              <a:rPr lang="ar-EG" sz="2400" b="1" dirty="0">
                <a:solidFill>
                  <a:srgbClr val="0B0080"/>
                </a:solidFill>
                <a:latin typeface="Arial" panose="020B0604020202020204" pitchFamily="34" charset="0"/>
                <a:hlinkClick r:id="rId18" tooltip="1932"/>
              </a:rPr>
              <a:t>1932</a:t>
            </a:r>
            <a:r>
              <a:rPr lang="ar-EG" sz="2400" b="1" dirty="0">
                <a:solidFill>
                  <a:srgbClr val="222222"/>
                </a:solidFill>
                <a:latin typeface="Arial" panose="020B0604020202020204" pitchFamily="34" charset="0"/>
              </a:rPr>
              <a:t> في </a:t>
            </a:r>
            <a:r>
              <a:rPr lang="ar-EG" sz="2400" b="1" dirty="0">
                <a:solidFill>
                  <a:srgbClr val="0B0080"/>
                </a:solidFill>
                <a:latin typeface="Arial" panose="020B0604020202020204" pitchFamily="34" charset="0"/>
                <a:hlinkClick r:id="rId19" tooltip="نورنبرغ"/>
              </a:rPr>
              <a:t>نورنبرغ</a:t>
            </a:r>
            <a:r>
              <a:rPr lang="ar-EG" sz="2400" b="1" dirty="0">
                <a:solidFill>
                  <a:srgbClr val="222222"/>
                </a:solidFill>
                <a:latin typeface="Arial" panose="020B0604020202020204" pitchFamily="34" charset="0"/>
              </a:rPr>
              <a:t> في </a:t>
            </a:r>
            <a:r>
              <a:rPr lang="ar-EG" sz="2400" b="1" dirty="0" smtClean="0">
                <a:solidFill>
                  <a:srgbClr val="0B0080"/>
                </a:solidFill>
                <a:latin typeface="Arial" panose="020B0604020202020204" pitchFamily="34" charset="0"/>
                <a:hlinkClick r:id="rId6"/>
              </a:rPr>
              <a:t>ألمانيا</a:t>
            </a:r>
            <a:endParaRPr lang="ar-EG" sz="2400" b="1" dirty="0" smtClean="0">
              <a:solidFill>
                <a:srgbClr val="0B0080"/>
              </a:solidFill>
              <a:latin typeface="Arial" panose="020B0604020202020204" pitchFamily="34" charset="0"/>
            </a:endParaRPr>
          </a:p>
          <a:p>
            <a:endParaRPr lang="ar-EG" dirty="0" smtClean="0">
              <a:solidFill>
                <a:srgbClr val="0B0080"/>
              </a:solidFill>
              <a:latin typeface="Arial" panose="020B0604020202020204" pitchFamily="34" charset="0"/>
            </a:endParaRPr>
          </a:p>
          <a:p>
            <a:endParaRPr lang="ar-EG" dirty="0" smtClean="0"/>
          </a:p>
          <a:p>
            <a:endParaRPr lang="ar-EG" dirty="0" smtClean="0"/>
          </a:p>
          <a:p>
            <a:endParaRPr lang="ar-EG" dirty="0" smtClean="0"/>
          </a:p>
          <a:p>
            <a:endParaRPr lang="ar-EG" dirty="0"/>
          </a:p>
          <a:p>
            <a:endParaRPr lang="ar-EG" dirty="0" smtClean="0"/>
          </a:p>
          <a:p>
            <a:endParaRPr lang="ar-EG" dirty="0"/>
          </a:p>
        </p:txBody>
      </p:sp>
    </p:spTree>
    <p:extLst>
      <p:ext uri="{BB962C8B-B14F-4D97-AF65-F5344CB8AC3E}">
        <p14:creationId xmlns:p14="http://schemas.microsoft.com/office/powerpoint/2010/main" val="38520016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576202" y="2244143"/>
            <a:ext cx="5582402" cy="4287285"/>
          </a:xfrm>
          <a:prstGeom prst="rect">
            <a:avLst/>
          </a:prstGeom>
        </p:spPr>
      </p:pic>
      <p:sp>
        <p:nvSpPr>
          <p:cNvPr id="3" name="Rectangle 2"/>
          <p:cNvSpPr/>
          <p:nvPr/>
        </p:nvSpPr>
        <p:spPr>
          <a:xfrm>
            <a:off x="7997780" y="1325008"/>
            <a:ext cx="3696236" cy="1200329"/>
          </a:xfrm>
          <a:prstGeom prst="rect">
            <a:avLst/>
          </a:prstGeom>
        </p:spPr>
        <p:txBody>
          <a:bodyPr wrap="square">
            <a:spAutoFit/>
          </a:bodyPr>
          <a:lstStyle/>
          <a:p>
            <a:pPr algn="l"/>
            <a:r>
              <a:rPr lang="ar-EG" sz="3600" dirty="0" smtClean="0">
                <a:solidFill>
                  <a:srgbClr val="FF0000"/>
                </a:solidFill>
              </a:rPr>
              <a:t>من اعمال هاينس ماير</a:t>
            </a:r>
          </a:p>
          <a:p>
            <a:pPr algn="l"/>
            <a:endParaRPr lang="ar-EG" sz="3600" dirty="0">
              <a:solidFill>
                <a:srgbClr val="FF0000"/>
              </a:solidFill>
            </a:endParaRPr>
          </a:p>
        </p:txBody>
      </p:sp>
      <p:sp>
        <p:nvSpPr>
          <p:cNvPr id="4" name="Rectangle 3"/>
          <p:cNvSpPr/>
          <p:nvPr/>
        </p:nvSpPr>
        <p:spPr>
          <a:xfrm>
            <a:off x="1080775" y="6162096"/>
            <a:ext cx="4493538" cy="369332"/>
          </a:xfrm>
          <a:prstGeom prst="rect">
            <a:avLst/>
          </a:prstGeom>
        </p:spPr>
        <p:txBody>
          <a:bodyPr wrap="none">
            <a:spAutoFit/>
          </a:bodyPr>
          <a:lstStyle/>
          <a:p>
            <a:r>
              <a:rPr lang="ar-EG" dirty="0">
                <a:solidFill>
                  <a:srgbClr val="222222"/>
                </a:solidFill>
                <a:latin typeface="Arial" panose="020B0604020202020204" pitchFamily="34" charset="0"/>
              </a:rPr>
              <a:t>مباني إسكانات في موتانز، سويسرا. أحد أعمال هاينس ماير</a:t>
            </a:r>
            <a:endParaRPr lang="ar-EG" dirty="0"/>
          </a:p>
        </p:txBody>
      </p:sp>
      <p:pic>
        <p:nvPicPr>
          <p:cNvPr id="5" name="Picture 4"/>
          <p:cNvPicPr>
            <a:picLocks noChangeAspect="1"/>
          </p:cNvPicPr>
          <p:nvPr/>
        </p:nvPicPr>
        <p:blipFill>
          <a:blip r:embed="rId4"/>
          <a:stretch>
            <a:fillRect/>
          </a:stretch>
        </p:blipFill>
        <p:spPr>
          <a:xfrm>
            <a:off x="421370" y="2327270"/>
            <a:ext cx="5812348" cy="3917953"/>
          </a:xfrm>
          <a:prstGeom prst="rect">
            <a:avLst/>
          </a:prstGeom>
        </p:spPr>
      </p:pic>
    </p:spTree>
    <p:extLst>
      <p:ext uri="{BB962C8B-B14F-4D97-AF65-F5344CB8AC3E}">
        <p14:creationId xmlns:p14="http://schemas.microsoft.com/office/powerpoint/2010/main" val="27452588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3928056" y="2183782"/>
            <a:ext cx="7994770" cy="4524315"/>
          </a:xfrm>
          <a:prstGeom prst="rect">
            <a:avLst/>
          </a:prstGeom>
        </p:spPr>
        <p:txBody>
          <a:bodyPr wrap="square">
            <a:spAutoFit/>
          </a:bodyPr>
          <a:lstStyle/>
          <a:p>
            <a:r>
              <a:rPr lang="ar-EG" sz="2400" b="1" dirty="0">
                <a:solidFill>
                  <a:srgbClr val="2B2B2B"/>
                </a:solidFill>
                <a:latin typeface="Arial" panose="020B0604020202020204" pitchFamily="34" charset="0"/>
                <a:cs typeface="Arial" panose="020B0604020202020204" pitchFamily="34" charset="0"/>
              </a:rPr>
              <a:t>هو مارسيل بروير ، المولود في المجر ، الذي تعلم صناعة الأثاث في مدرسة غوبيوس باوهاوس ، ثم سرعان ما أصبح رئيس ورشة الأثاث الخاصة به. مع </a:t>
            </a:r>
            <a:r>
              <a:rPr lang="en-US" sz="2400" b="1" dirty="0">
                <a:solidFill>
                  <a:srgbClr val="2B2B2B"/>
                </a:solidFill>
                <a:latin typeface="Arial" panose="020B0604020202020204" pitchFamily="34" charset="0"/>
                <a:cs typeface="Arial" panose="020B0604020202020204" pitchFamily="34" charset="0"/>
              </a:rPr>
              <a:t>Bauhaus ، </a:t>
            </a:r>
            <a:r>
              <a:rPr lang="ar-EG" sz="2400" b="1" dirty="0">
                <a:solidFill>
                  <a:srgbClr val="2B2B2B"/>
                </a:solidFill>
                <a:latin typeface="Arial" panose="020B0604020202020204" pitchFamily="34" charset="0"/>
                <a:cs typeface="Arial" panose="020B0604020202020204" pitchFamily="34" charset="0"/>
              </a:rPr>
              <a:t>سعى </a:t>
            </a:r>
            <a:r>
              <a:rPr lang="en-US" sz="2400" b="1" dirty="0">
                <a:solidFill>
                  <a:srgbClr val="2B2B2B"/>
                </a:solidFill>
                <a:latin typeface="Arial" panose="020B0604020202020204" pitchFamily="34" charset="0"/>
                <a:cs typeface="Arial" panose="020B0604020202020204" pitchFamily="34" charset="0"/>
              </a:rPr>
              <a:t>Gropius </a:t>
            </a:r>
            <a:r>
              <a:rPr lang="ar-EG" sz="2400" b="1" dirty="0">
                <a:solidFill>
                  <a:srgbClr val="2B2B2B"/>
                </a:solidFill>
                <a:latin typeface="Arial" panose="020B0604020202020204" pitchFamily="34" charset="0"/>
                <a:cs typeface="Arial" panose="020B0604020202020204" pitchFamily="34" charset="0"/>
              </a:rPr>
              <a:t>لتوحيد التخصصات المختلفة - الهندسة المعمارية والرسم والنحت - لبناء منزل ( </a:t>
            </a:r>
            <a:r>
              <a:rPr lang="en-US" sz="2400" b="1" i="1" dirty="0" err="1">
                <a:solidFill>
                  <a:srgbClr val="2B2B2B"/>
                </a:solidFill>
                <a:latin typeface="Arial" panose="020B0604020202020204" pitchFamily="34" charset="0"/>
                <a:cs typeface="Arial" panose="020B0604020202020204" pitchFamily="34" charset="0"/>
              </a:rPr>
              <a:t>bauhaus</a:t>
            </a:r>
            <a:r>
              <a:rPr lang="en-US" sz="2400" b="1" dirty="0">
                <a:solidFill>
                  <a:srgbClr val="2B2B2B"/>
                </a:solidFill>
                <a:latin typeface="Arial" panose="020B0604020202020204" pitchFamily="34" charset="0"/>
                <a:cs typeface="Arial" panose="020B0604020202020204" pitchFamily="34" charset="0"/>
              </a:rPr>
              <a:t> ). </a:t>
            </a:r>
            <a:r>
              <a:rPr lang="ar-EG" sz="2400" b="1" dirty="0">
                <a:solidFill>
                  <a:srgbClr val="2B2B2B"/>
                </a:solidFill>
                <a:latin typeface="Arial" panose="020B0604020202020204" pitchFamily="34" charset="0"/>
                <a:cs typeface="Arial" panose="020B0604020202020204" pitchFamily="34" charset="0"/>
              </a:rPr>
              <a:t>كان مساهمة بريور في رؤية التخصصات المتحدة الداخلية.</a:t>
            </a:r>
          </a:p>
          <a:p>
            <a:r>
              <a:rPr lang="ar-EG" sz="2400" b="1" dirty="0">
                <a:solidFill>
                  <a:srgbClr val="2B2B2B"/>
                </a:solidFill>
                <a:latin typeface="Arial" panose="020B0604020202020204" pitchFamily="34" charset="0"/>
                <a:cs typeface="Arial" panose="020B0604020202020204" pitchFamily="34" charset="0"/>
              </a:rPr>
              <a:t>تقول القصة أنه أثناء التدريس في مدرسة باوهاوس ، أصبح بروير مفتونًا بالصلب الأنبوبي المنحني لدراجته. بدأ بتجربة أنابيب فولاذية منحنية لتشكيل إطارات الطاولات والكراسي. تم تسمية كرسيه الأكثر شهرة ، كرسي واسيلي ذراع ، بعد الرسام التعبيري التجميلي فاسيلي كاندينسكي ، الذي ترأس ورشة باوهاوس للرسم. على الرغم من أن بروير له الفضل في فكرة إنشاء أنبوب فولاذي ، إلا أن التصاميم المنحنية الأنيقة من تصميم ميس فان دير روه - مثل </a:t>
            </a:r>
            <a:r>
              <a:rPr lang="ar-EG" sz="2400" b="1" dirty="0">
                <a:solidFill>
                  <a:srgbClr val="000000"/>
                </a:solidFill>
                <a:latin typeface="Arial" panose="020B0604020202020204" pitchFamily="34" charset="0"/>
                <a:cs typeface="Arial" panose="020B0604020202020204" pitchFamily="34" charset="0"/>
                <a:hlinkClick r:id="rId3"/>
              </a:rPr>
              <a:t>كرسي </a:t>
            </a:r>
            <a:r>
              <a:rPr lang="ar-EG" sz="2400" b="1" dirty="0" smtClean="0">
                <a:solidFill>
                  <a:srgbClr val="000000"/>
                </a:solidFill>
                <a:latin typeface="Arial" panose="020B0604020202020204" pitchFamily="34" charset="0"/>
                <a:cs typeface="Arial" panose="020B0604020202020204" pitchFamily="34" charset="0"/>
                <a:hlinkClick r:id="rId3"/>
              </a:rPr>
              <a:t>برشلونة</a:t>
            </a:r>
            <a:endParaRPr lang="ar-EG" sz="2400" b="1" i="0" dirty="0">
              <a:solidFill>
                <a:srgbClr val="2B2B2B"/>
              </a:solidFill>
              <a:effectLst/>
              <a:latin typeface="Arial" panose="020B0604020202020204" pitchFamily="34" charset="0"/>
              <a:cs typeface="Arial" panose="020B0604020202020204" pitchFamily="34" charset="0"/>
            </a:endParaRPr>
          </a:p>
        </p:txBody>
      </p:sp>
      <p:sp>
        <p:nvSpPr>
          <p:cNvPr id="7" name="Rectangle 6"/>
          <p:cNvSpPr/>
          <p:nvPr/>
        </p:nvSpPr>
        <p:spPr>
          <a:xfrm>
            <a:off x="8638112" y="1114297"/>
            <a:ext cx="3174267" cy="707886"/>
          </a:xfrm>
          <a:prstGeom prst="rect">
            <a:avLst/>
          </a:prstGeom>
        </p:spPr>
        <p:txBody>
          <a:bodyPr wrap="none">
            <a:spAutoFit/>
          </a:bodyPr>
          <a:lstStyle/>
          <a:p>
            <a:r>
              <a:rPr lang="ar-EG" sz="2800" b="1" dirty="0" smtClean="0">
                <a:solidFill>
                  <a:srgbClr val="FF0000"/>
                </a:solidFill>
                <a:latin typeface="Helvetica" panose="020B0604020202020204" pitchFamily="34" charset="0"/>
              </a:rPr>
              <a:t>3</a:t>
            </a:r>
            <a:r>
              <a:rPr lang="ar-EG" sz="4000" b="1" dirty="0" smtClean="0">
                <a:solidFill>
                  <a:srgbClr val="FF0000"/>
                </a:solidFill>
                <a:latin typeface="Helvetica" panose="020B0604020202020204" pitchFamily="34" charset="0"/>
              </a:rPr>
              <a:t>- مارسيل </a:t>
            </a:r>
            <a:r>
              <a:rPr lang="ar-EG" sz="4000" b="1" dirty="0">
                <a:solidFill>
                  <a:srgbClr val="FF0000"/>
                </a:solidFill>
                <a:latin typeface="Helvetica" panose="020B0604020202020204" pitchFamily="34" charset="0"/>
              </a:rPr>
              <a:t>بروير </a:t>
            </a:r>
            <a:endParaRPr lang="ar-EG" sz="4000" dirty="0">
              <a:solidFill>
                <a:srgbClr val="FF0000"/>
              </a:solidFill>
            </a:endParaRPr>
          </a:p>
        </p:txBody>
      </p:sp>
      <p:pic>
        <p:nvPicPr>
          <p:cNvPr id="8" name="Picture 7"/>
          <p:cNvPicPr>
            <a:picLocks noChangeAspect="1"/>
          </p:cNvPicPr>
          <p:nvPr/>
        </p:nvPicPr>
        <p:blipFill>
          <a:blip r:embed="rId4"/>
          <a:stretch>
            <a:fillRect/>
          </a:stretch>
        </p:blipFill>
        <p:spPr>
          <a:xfrm>
            <a:off x="0" y="2816171"/>
            <a:ext cx="3928056" cy="3928056"/>
          </a:xfrm>
          <a:prstGeom prst="rect">
            <a:avLst/>
          </a:prstGeom>
        </p:spPr>
      </p:pic>
    </p:spTree>
    <p:extLst>
      <p:ext uri="{BB962C8B-B14F-4D97-AF65-F5344CB8AC3E}">
        <p14:creationId xmlns:p14="http://schemas.microsoft.com/office/powerpoint/2010/main" val="7991341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213756" y="505788"/>
            <a:ext cx="11717935" cy="4616648"/>
          </a:xfrm>
          <a:prstGeom prst="rect">
            <a:avLst/>
          </a:prstGeom>
        </p:spPr>
        <p:txBody>
          <a:bodyPr wrap="square">
            <a:spAutoFit/>
          </a:bodyPr>
          <a:lstStyle/>
          <a:p>
            <a:r>
              <a:rPr lang="en-US" sz="2000" b="1" dirty="0"/>
              <a:t>:Marcel Breuer </a:t>
            </a:r>
            <a:r>
              <a:rPr lang="en-US" sz="2400" b="1" dirty="0">
                <a:latin typeface="Arial" panose="020B0604020202020204" pitchFamily="34" charset="0"/>
                <a:cs typeface="Arial" panose="020B0604020202020204" pitchFamily="34" charset="0"/>
              </a:rPr>
              <a:t>" </a:t>
            </a:r>
            <a:r>
              <a:rPr lang="ar-EG" sz="2400" b="1" dirty="0">
                <a:latin typeface="Arial" panose="020B0604020202020204" pitchFamily="34" charset="0"/>
                <a:cs typeface="Arial" panose="020B0604020202020204" pitchFamily="34" charset="0"/>
              </a:rPr>
              <a:t>بروير مارسيل " المصمم ( 1 – 1 </a:t>
            </a:r>
            <a:r>
              <a:rPr lang="ar-EG" sz="2400" b="1" dirty="0" smtClean="0">
                <a:latin typeface="Arial" panose="020B0604020202020204" pitchFamily="34" charset="0"/>
                <a:cs typeface="Arial" panose="020B0604020202020204" pitchFamily="34" charset="0"/>
              </a:rPr>
              <a:t>)</a:t>
            </a:r>
          </a:p>
          <a:p>
            <a:r>
              <a:rPr lang="ar-EG" sz="2400" b="1" dirty="0" smtClean="0">
                <a:latin typeface="Arial" panose="020B0604020202020204" pitchFamily="34" charset="0"/>
                <a:cs typeface="Arial" panose="020B0604020202020204" pitchFamily="34" charset="0"/>
              </a:rPr>
              <a:t> </a:t>
            </a:r>
            <a:r>
              <a:rPr lang="ar-EG" sz="2400" b="1" dirty="0">
                <a:latin typeface="Arial" panose="020B0604020202020204" pitchFamily="34" charset="0"/>
                <a:cs typeface="Arial" panose="020B0604020202020204" pitchFamily="34" charset="0"/>
              </a:rPr>
              <a:t>تأثر " مارسيل بروير</a:t>
            </a:r>
            <a:r>
              <a:rPr lang="en-US" sz="2400" b="1" dirty="0">
                <a:latin typeface="Arial" panose="020B0604020202020204" pitchFamily="34" charset="0"/>
                <a:cs typeface="Arial" panose="020B0604020202020204" pitchFamily="34" charset="0"/>
              </a:rPr>
              <a:t>Breuer Marcel " </a:t>
            </a:r>
            <a:r>
              <a:rPr lang="ar-EG" sz="2400" b="1" dirty="0">
                <a:latin typeface="Arial" panose="020B0604020202020204" pitchFamily="34" charset="0"/>
                <a:cs typeface="Arial" panose="020B0604020202020204" pitchFamily="34" charset="0"/>
              </a:rPr>
              <a:t>بأفكار الباوهاوس ، </a:t>
            </a:r>
            <a:endParaRPr lang="ar-EG" sz="2400" b="1" dirty="0" smtClean="0">
              <a:latin typeface="Arial" panose="020B0604020202020204" pitchFamily="34" charset="0"/>
              <a:cs typeface="Arial" panose="020B0604020202020204" pitchFamily="34" charset="0"/>
            </a:endParaRPr>
          </a:p>
          <a:p>
            <a:r>
              <a:rPr lang="ar-EG" sz="2400" b="1" dirty="0" smtClean="0">
                <a:latin typeface="Arial" panose="020B0604020202020204" pitchFamily="34" charset="0"/>
                <a:cs typeface="Arial" panose="020B0604020202020204" pitchFamily="34" charset="0"/>
              </a:rPr>
              <a:t>وقام </a:t>
            </a:r>
            <a:r>
              <a:rPr lang="ar-EG" sz="2400" b="1" dirty="0">
                <a:latin typeface="Arial" panose="020B0604020202020204" pitchFamily="34" charset="0"/>
                <a:cs typeface="Arial" panose="020B0604020202020204" pitchFamily="34" charset="0"/>
              </a:rPr>
              <a:t>بتصميم المقاعد الفوالذية ذات القطاع األنبوبي واستلهم افكاره من شكل </a:t>
            </a:r>
            <a:endParaRPr lang="ar-EG" sz="2400" b="1" dirty="0" smtClean="0">
              <a:latin typeface="Arial" panose="020B0604020202020204" pitchFamily="34" charset="0"/>
              <a:cs typeface="Arial" panose="020B0604020202020204" pitchFamily="34" charset="0"/>
            </a:endParaRPr>
          </a:p>
          <a:p>
            <a:r>
              <a:rPr lang="ar-EG" sz="2400" b="1" dirty="0" smtClean="0">
                <a:latin typeface="Arial" panose="020B0604020202020204" pitchFamily="34" charset="0"/>
                <a:cs typeface="Arial" panose="020B0604020202020204" pitchFamily="34" charset="0"/>
              </a:rPr>
              <a:t>الدراجة </a:t>
            </a:r>
            <a:r>
              <a:rPr lang="ar-EG" sz="2400" b="1" dirty="0">
                <a:latin typeface="Arial" panose="020B0604020202020204" pitchFamily="34" charset="0"/>
                <a:cs typeface="Arial" panose="020B0604020202020204" pitchFamily="34" charset="0"/>
              </a:rPr>
              <a:t>التي كان يقودها ذات </a:t>
            </a:r>
            <a:r>
              <a:rPr lang="ar-EG" sz="2400" b="1" dirty="0" smtClean="0">
                <a:latin typeface="Arial" panose="020B0604020202020204" pitchFamily="34" charset="0"/>
                <a:cs typeface="Arial" panose="020B0604020202020204" pitchFamily="34" charset="0"/>
              </a:rPr>
              <a:t>االانحناءات </a:t>
            </a:r>
            <a:r>
              <a:rPr lang="ar-EG" sz="2400" b="1" dirty="0">
                <a:latin typeface="Arial" panose="020B0604020202020204" pitchFamily="34" charset="0"/>
                <a:cs typeface="Arial" panose="020B0604020202020204" pitchFamily="34" charset="0"/>
              </a:rPr>
              <a:t>المعدنية وانسيابيتها الممتدة ، والذي دفع </a:t>
            </a:r>
            <a:endParaRPr lang="ar-EG" sz="2400" b="1" dirty="0" smtClean="0">
              <a:latin typeface="Arial" panose="020B0604020202020204" pitchFamily="34" charset="0"/>
              <a:cs typeface="Arial" panose="020B0604020202020204" pitchFamily="34" charset="0"/>
            </a:endParaRPr>
          </a:p>
          <a:p>
            <a:r>
              <a:rPr lang="ar-EG" sz="2400" b="1" dirty="0" smtClean="0">
                <a:latin typeface="Arial" panose="020B0604020202020204" pitchFamily="34" charset="0"/>
                <a:cs typeface="Arial" panose="020B0604020202020204" pitchFamily="34" charset="0"/>
              </a:rPr>
              <a:t>بروير </a:t>
            </a:r>
            <a:r>
              <a:rPr lang="ar-EG" sz="2400" b="1" dirty="0">
                <a:latin typeface="Arial" panose="020B0604020202020204" pitchFamily="34" charset="0"/>
                <a:cs typeface="Arial" panose="020B0604020202020204" pitchFamily="34" charset="0"/>
              </a:rPr>
              <a:t>إلنتاج قطعة اثاث تجمع بين الميكنة في صنعها والجماليات الفنية والقبول الجماهيري في </a:t>
            </a:r>
            <a:endParaRPr lang="ar-EG" sz="2400" b="1" dirty="0" smtClean="0">
              <a:latin typeface="Arial" panose="020B0604020202020204" pitchFamily="34" charset="0"/>
              <a:cs typeface="Arial" panose="020B0604020202020204" pitchFamily="34" charset="0"/>
            </a:endParaRPr>
          </a:p>
          <a:p>
            <a:r>
              <a:rPr lang="ar-EG" sz="2400" b="1" dirty="0" smtClean="0">
                <a:latin typeface="Arial" panose="020B0604020202020204" pitchFamily="34" charset="0"/>
                <a:cs typeface="Arial" panose="020B0604020202020204" pitchFamily="34" charset="0"/>
              </a:rPr>
              <a:t>تصميمها </a:t>
            </a:r>
            <a:r>
              <a:rPr lang="ar-EG" sz="2400" b="1" dirty="0">
                <a:latin typeface="Arial" panose="020B0604020202020204" pitchFamily="34" charset="0"/>
                <a:cs typeface="Arial" panose="020B0604020202020204" pitchFamily="34" charset="0"/>
              </a:rPr>
              <a:t>، بينما قام بعدة تجارب لتصنيع وانتاج االثاث من خامة األبلكاج وااللومنيوم ، وصرح " بروير</a:t>
            </a:r>
            <a:r>
              <a:rPr lang="en-US" sz="2400" b="1" dirty="0">
                <a:latin typeface="Arial" panose="020B0604020202020204" pitchFamily="34" charset="0"/>
                <a:cs typeface="Arial" panose="020B0604020202020204" pitchFamily="34" charset="0"/>
              </a:rPr>
              <a:t>Breuer " </a:t>
            </a:r>
            <a:r>
              <a:rPr lang="ar-EG" sz="2400" b="1" dirty="0">
                <a:latin typeface="Arial" panose="020B0604020202020204" pitchFamily="34" charset="0"/>
                <a:cs typeface="Arial" panose="020B0604020202020204" pitchFamily="34" charset="0"/>
              </a:rPr>
              <a:t>عن مقاعده المعدنية مشيرا الي أن هذه الخطوط المنحنية المصقولة الالمعة ليست رمزا للتقدم التكنولوجي الحديث فحسب بل انها التكنولوجيا ذاتها ، وظهرت اهمية االثاث المعدني </a:t>
            </a:r>
            <a:r>
              <a:rPr lang="ar-EG" sz="2400" b="1" dirty="0" smtClean="0">
                <a:latin typeface="Arial" panose="020B0604020202020204" pitchFamily="34" charset="0"/>
                <a:cs typeface="Arial" panose="020B0604020202020204" pitchFamily="34" charset="0"/>
              </a:rPr>
              <a:t>االانبوبي </a:t>
            </a:r>
            <a:r>
              <a:rPr lang="ar-EG" sz="2400" b="1" dirty="0">
                <a:latin typeface="Arial" panose="020B0604020202020204" pitchFamily="34" charset="0"/>
                <a:cs typeface="Arial" panose="020B0604020202020204" pitchFamily="34" charset="0"/>
              </a:rPr>
              <a:t>الذي ابتكره بروير بعدما أنتج مقعد فاسيلي الذي صممه وانتجة تلبية لرغبة </a:t>
            </a:r>
            <a:r>
              <a:rPr lang="ar-EG" sz="2400" b="1" dirty="0" smtClean="0">
                <a:latin typeface="Arial" panose="020B0604020202020204" pitchFamily="34" charset="0"/>
                <a:cs typeface="Arial" panose="020B0604020202020204" pitchFamily="34" charset="0"/>
              </a:rPr>
              <a:t>العامة ويعد </a:t>
            </a:r>
            <a:r>
              <a:rPr lang="ar-EG" sz="2400" b="1" dirty="0">
                <a:latin typeface="Arial" panose="020B0604020202020204" pitchFamily="34" charset="0"/>
                <a:cs typeface="Arial" panose="020B0604020202020204" pitchFamily="34" charset="0"/>
              </a:rPr>
              <a:t>هذا المقعد من اشهر المقاعد </a:t>
            </a:r>
            <a:r>
              <a:rPr lang="ar-EG" sz="2400" b="1" dirty="0" smtClean="0">
                <a:latin typeface="Arial" panose="020B0604020202020204" pitchFamily="34" charset="0"/>
                <a:cs typeface="Arial" panose="020B0604020202020204" pitchFamily="34" charset="0"/>
              </a:rPr>
              <a:t>األانبوبية </a:t>
            </a:r>
            <a:r>
              <a:rPr lang="ar-EG" sz="2400" b="1" dirty="0">
                <a:latin typeface="Arial" panose="020B0604020202020204" pitchFamily="34" charset="0"/>
                <a:cs typeface="Arial" panose="020B0604020202020204" pitchFamily="34" charset="0"/>
              </a:rPr>
              <a:t>التي تجمع بين النسيج المطاطي والهيكل المعدني المرن في الحصول علي مقعد مريح يتسم بالحداثة والشفافية والرقة . </a:t>
            </a:r>
          </a:p>
          <a:p>
            <a:endParaRPr lang="ar-EG" dirty="0" smtClean="0"/>
          </a:p>
          <a:p>
            <a:endParaRPr lang="ar-EG" dirty="0"/>
          </a:p>
          <a:p>
            <a:endParaRPr lang="ar-EG" dirty="0" smtClean="0"/>
          </a:p>
        </p:txBody>
      </p:sp>
      <p:pic>
        <p:nvPicPr>
          <p:cNvPr id="3" name="Picture 2"/>
          <p:cNvPicPr>
            <a:picLocks noChangeAspect="1"/>
          </p:cNvPicPr>
          <p:nvPr/>
        </p:nvPicPr>
        <p:blipFill>
          <a:blip r:embed="rId3"/>
          <a:stretch>
            <a:fillRect/>
          </a:stretch>
        </p:blipFill>
        <p:spPr>
          <a:xfrm>
            <a:off x="2470068" y="4239491"/>
            <a:ext cx="7350826" cy="2165344"/>
          </a:xfrm>
          <a:prstGeom prst="rect">
            <a:avLst/>
          </a:prstGeom>
        </p:spPr>
      </p:pic>
      <p:pic>
        <p:nvPicPr>
          <p:cNvPr id="4" name="Picture 3"/>
          <p:cNvPicPr>
            <a:picLocks noChangeAspect="1"/>
          </p:cNvPicPr>
          <p:nvPr/>
        </p:nvPicPr>
        <p:blipFill>
          <a:blip r:embed="rId4"/>
          <a:stretch>
            <a:fillRect/>
          </a:stretch>
        </p:blipFill>
        <p:spPr>
          <a:xfrm>
            <a:off x="1704560" y="6364181"/>
            <a:ext cx="8736325" cy="493819"/>
          </a:xfrm>
          <a:prstGeom prst="rect">
            <a:avLst/>
          </a:prstGeom>
        </p:spPr>
      </p:pic>
    </p:spTree>
    <p:extLst>
      <p:ext uri="{BB962C8B-B14F-4D97-AF65-F5344CB8AC3E}">
        <p14:creationId xmlns:p14="http://schemas.microsoft.com/office/powerpoint/2010/main" val="19229258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045179" y="2882524"/>
            <a:ext cx="3447056" cy="3882854"/>
          </a:xfrm>
          <a:prstGeom prst="rect">
            <a:avLst/>
          </a:prstGeom>
        </p:spPr>
      </p:pic>
      <p:pic>
        <p:nvPicPr>
          <p:cNvPr id="3" name="Picture 2"/>
          <p:cNvPicPr>
            <a:picLocks noChangeAspect="1"/>
          </p:cNvPicPr>
          <p:nvPr/>
        </p:nvPicPr>
        <p:blipFill>
          <a:blip r:embed="rId4"/>
          <a:stretch>
            <a:fillRect/>
          </a:stretch>
        </p:blipFill>
        <p:spPr>
          <a:xfrm>
            <a:off x="9168291" y="2882524"/>
            <a:ext cx="2911425" cy="3710253"/>
          </a:xfrm>
          <a:prstGeom prst="rect">
            <a:avLst/>
          </a:prstGeom>
        </p:spPr>
      </p:pic>
      <p:pic>
        <p:nvPicPr>
          <p:cNvPr id="4" name="Picture 3"/>
          <p:cNvPicPr>
            <a:picLocks noChangeAspect="1"/>
          </p:cNvPicPr>
          <p:nvPr/>
        </p:nvPicPr>
        <p:blipFill>
          <a:blip r:embed="rId5"/>
          <a:stretch>
            <a:fillRect/>
          </a:stretch>
        </p:blipFill>
        <p:spPr>
          <a:xfrm>
            <a:off x="0" y="2882524"/>
            <a:ext cx="3450315" cy="3656212"/>
          </a:xfrm>
          <a:prstGeom prst="rect">
            <a:avLst/>
          </a:prstGeom>
        </p:spPr>
      </p:pic>
      <p:pic>
        <p:nvPicPr>
          <p:cNvPr id="5" name="Picture 4"/>
          <p:cNvPicPr>
            <a:picLocks noChangeAspect="1"/>
          </p:cNvPicPr>
          <p:nvPr/>
        </p:nvPicPr>
        <p:blipFill>
          <a:blip r:embed="rId6"/>
          <a:stretch>
            <a:fillRect/>
          </a:stretch>
        </p:blipFill>
        <p:spPr>
          <a:xfrm>
            <a:off x="3457699" y="2882524"/>
            <a:ext cx="2805726" cy="3656212"/>
          </a:xfrm>
          <a:prstGeom prst="rect">
            <a:avLst/>
          </a:prstGeom>
        </p:spPr>
      </p:pic>
      <p:sp>
        <p:nvSpPr>
          <p:cNvPr id="6" name="Rectangle 5"/>
          <p:cNvSpPr/>
          <p:nvPr/>
        </p:nvSpPr>
        <p:spPr>
          <a:xfrm>
            <a:off x="6624683" y="1286573"/>
            <a:ext cx="4812536" cy="769441"/>
          </a:xfrm>
          <a:prstGeom prst="rect">
            <a:avLst/>
          </a:prstGeom>
        </p:spPr>
        <p:txBody>
          <a:bodyPr wrap="none">
            <a:spAutoFit/>
          </a:bodyPr>
          <a:lstStyle/>
          <a:p>
            <a:r>
              <a:rPr lang="ar-EG" sz="4400" b="1" dirty="0" smtClean="0">
                <a:solidFill>
                  <a:srgbClr val="FF0000"/>
                </a:solidFill>
                <a:latin typeface="Helvetica" panose="020B0604020202020204" pitchFamily="34" charset="0"/>
              </a:rPr>
              <a:t>من اعمال مارسيل </a:t>
            </a:r>
            <a:r>
              <a:rPr lang="ar-EG" sz="4400" b="1" dirty="0">
                <a:solidFill>
                  <a:srgbClr val="FF0000"/>
                </a:solidFill>
                <a:latin typeface="Helvetica" panose="020B0604020202020204" pitchFamily="34" charset="0"/>
              </a:rPr>
              <a:t>بروير </a:t>
            </a:r>
            <a:endParaRPr lang="ar-EG" sz="4400" dirty="0">
              <a:solidFill>
                <a:srgbClr val="FF0000"/>
              </a:solidFill>
            </a:endParaRPr>
          </a:p>
        </p:txBody>
      </p:sp>
    </p:spTree>
    <p:extLst>
      <p:ext uri="{BB962C8B-B14F-4D97-AF65-F5344CB8AC3E}">
        <p14:creationId xmlns:p14="http://schemas.microsoft.com/office/powerpoint/2010/main" val="27479366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42504" y="710946"/>
            <a:ext cx="12152527" cy="3785652"/>
          </a:xfrm>
          <a:prstGeom prst="rect">
            <a:avLst/>
          </a:prstGeom>
        </p:spPr>
        <p:txBody>
          <a:bodyPr wrap="square">
            <a:spAutoFit/>
          </a:bodyPr>
          <a:lstStyle/>
          <a:p>
            <a:pPr lvl="1"/>
            <a:r>
              <a:rPr lang="ar-EG" sz="2400" b="1" dirty="0" smtClean="0">
                <a:solidFill>
                  <a:srgbClr val="FF0000"/>
                </a:solidFill>
              </a:rPr>
              <a:t>4</a:t>
            </a:r>
            <a:r>
              <a:rPr lang="ar-EG" sz="3600" b="1" dirty="0" smtClean="0">
                <a:solidFill>
                  <a:srgbClr val="FF0000"/>
                </a:solidFill>
              </a:rPr>
              <a:t>- ميس فان </a:t>
            </a:r>
            <a:r>
              <a:rPr lang="ar-EG" sz="3600" b="1" dirty="0">
                <a:solidFill>
                  <a:srgbClr val="FF0000"/>
                </a:solidFill>
              </a:rPr>
              <a:t>درووه </a:t>
            </a:r>
            <a:r>
              <a:rPr lang="en-US" sz="3600" b="1" dirty="0">
                <a:solidFill>
                  <a:srgbClr val="FF0000"/>
                </a:solidFill>
              </a:rPr>
              <a:t>:</a:t>
            </a:r>
            <a:r>
              <a:rPr lang="en-US" sz="3600" b="1" dirty="0" err="1">
                <a:solidFill>
                  <a:srgbClr val="FF0000"/>
                </a:solidFill>
              </a:rPr>
              <a:t>Mies</a:t>
            </a:r>
            <a:r>
              <a:rPr lang="en-US" sz="3600" b="1" dirty="0">
                <a:solidFill>
                  <a:srgbClr val="FF0000"/>
                </a:solidFill>
              </a:rPr>
              <a:t> van der </a:t>
            </a:r>
            <a:r>
              <a:rPr lang="en-US" sz="3600" b="1" dirty="0" err="1">
                <a:solidFill>
                  <a:srgbClr val="FF0000"/>
                </a:solidFill>
              </a:rPr>
              <a:t>Rohe</a:t>
            </a:r>
            <a:r>
              <a:rPr lang="en-US" sz="3600" b="1" dirty="0">
                <a:solidFill>
                  <a:srgbClr val="FF0000"/>
                </a:solidFill>
              </a:rPr>
              <a:t> </a:t>
            </a:r>
            <a:r>
              <a:rPr lang="ar-EG" sz="3600" b="1" dirty="0" smtClean="0">
                <a:solidFill>
                  <a:srgbClr val="FF0000"/>
                </a:solidFill>
              </a:rPr>
              <a:t>المعماري</a:t>
            </a:r>
          </a:p>
          <a:p>
            <a:pPr lvl="1"/>
            <a:r>
              <a:rPr lang="ar-EG" sz="3600" b="1" dirty="0" smtClean="0">
                <a:solidFill>
                  <a:srgbClr val="FF0000"/>
                </a:solidFill>
              </a:rPr>
              <a:t> </a:t>
            </a:r>
            <a:endParaRPr lang="ar-EG" sz="3600" b="1" dirty="0" smtClean="0">
              <a:solidFill>
                <a:srgbClr val="FF0000"/>
              </a:solidFill>
            </a:endParaRPr>
          </a:p>
          <a:p>
            <a:pPr lvl="1"/>
            <a:r>
              <a:rPr lang="ar-EG" sz="2400" b="1" dirty="0" smtClean="0"/>
              <a:t>من </a:t>
            </a:r>
            <a:r>
              <a:rPr lang="ar-EG" sz="2400" b="1" dirty="0"/>
              <a:t>اهم المباديء لميس فان درووه </a:t>
            </a:r>
            <a:r>
              <a:rPr lang="en-US" sz="2400" b="1" dirty="0" err="1"/>
              <a:t>Rohe</a:t>
            </a:r>
            <a:r>
              <a:rPr lang="en-US" sz="2400" b="1" dirty="0"/>
              <a:t> der van </a:t>
            </a:r>
            <a:r>
              <a:rPr lang="en-US" sz="2400" b="1" dirty="0" err="1"/>
              <a:t>Mies</a:t>
            </a:r>
            <a:r>
              <a:rPr lang="en-US" sz="2400" b="1" dirty="0"/>
              <a:t> </a:t>
            </a:r>
            <a:r>
              <a:rPr lang="ar-EG" sz="2400" b="1" dirty="0"/>
              <a:t>البساطة في التصميم </a:t>
            </a:r>
            <a:endParaRPr lang="ar-EG" sz="2400" b="1" dirty="0" smtClean="0"/>
          </a:p>
          <a:p>
            <a:pPr lvl="1"/>
            <a:r>
              <a:rPr lang="ar-EG" sz="2400" b="1" dirty="0" smtClean="0"/>
              <a:t>مع </a:t>
            </a:r>
            <a:r>
              <a:rPr lang="ar-EG" sz="2400" b="1" dirty="0"/>
              <a:t>الصراحة اإلنشائية، حيث يري أن االساليب التي وجدت في عصره ال تعبر عن الصراحة </a:t>
            </a:r>
            <a:endParaRPr lang="ar-EG" sz="2400" b="1" dirty="0" smtClean="0"/>
          </a:p>
          <a:p>
            <a:pPr lvl="1"/>
            <a:r>
              <a:rPr lang="ar-EG" sz="2400" b="1" dirty="0" smtClean="0"/>
              <a:t>االنشائية </a:t>
            </a:r>
            <a:r>
              <a:rPr lang="ar-EG" sz="2400" b="1" dirty="0"/>
              <a:t>وحقيقة المواد المستخدمة والتي كانت في نظره جوهر العمارة، وتعد المنازل الزجاجية التي </a:t>
            </a:r>
            <a:endParaRPr lang="ar-EG" sz="2400" b="1" dirty="0" smtClean="0"/>
          </a:p>
          <a:p>
            <a:pPr lvl="1"/>
            <a:r>
              <a:rPr lang="ar-EG" sz="2400" b="1" dirty="0" smtClean="0"/>
              <a:t>صممها </a:t>
            </a:r>
            <a:r>
              <a:rPr lang="ar-EG" sz="2400" b="1" dirty="0"/>
              <a:t>" ميس فان درووه " هي قمة االختزالية متمثلة في بساطة المظهر الذي يفسح مجاال واسعا إلبراز جمال األشكال النقي ويلغي اي شعور بالحوائط ليتم الربط بين المنزل من الداخل والالندسكيب من </a:t>
            </a:r>
            <a:r>
              <a:rPr lang="ar-EG" sz="2400" b="1" dirty="0" smtClean="0"/>
              <a:t>الخارج الصورة </a:t>
            </a:r>
            <a:r>
              <a:rPr lang="ar-EG" sz="2400" b="1" dirty="0"/>
              <a:t>رقم </a:t>
            </a:r>
            <a:r>
              <a:rPr lang="ar-EG" sz="2400" b="1" dirty="0" smtClean="0"/>
              <a:t>8 كما </a:t>
            </a:r>
            <a:r>
              <a:rPr lang="ar-EG" sz="2400" b="1" dirty="0"/>
              <a:t>موضح. وكان ميس فان درووه اخر رئيس لجماعة الباوهاوس كما نتذكره </a:t>
            </a:r>
            <a:r>
              <a:rPr lang="ar-EG" sz="2400" b="1" dirty="0" smtClean="0"/>
              <a:t>  أحد </a:t>
            </a:r>
            <a:r>
              <a:rPr lang="ar-EG" sz="2400" b="1" dirty="0"/>
              <a:t>اضالع مثلث العمارة الحديثة، وكانو يتفقون على مذهب واحد يعتقد في عدم توافق األثاث التقليدي مع العمارة الحديثة.</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0025" y="4368840"/>
            <a:ext cx="6993357" cy="2376344"/>
          </a:xfrm>
          <a:prstGeom prst="rect">
            <a:avLst/>
          </a:prstGeom>
        </p:spPr>
      </p:pic>
    </p:spTree>
    <p:extLst>
      <p:ext uri="{BB962C8B-B14F-4D97-AF65-F5344CB8AC3E}">
        <p14:creationId xmlns:p14="http://schemas.microsoft.com/office/powerpoint/2010/main" val="1327535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232561" y="592428"/>
            <a:ext cx="9959439" cy="6265572"/>
          </a:xfrm>
          <a:prstGeom prst="rect">
            <a:avLst/>
          </a:prstGeom>
        </p:spPr>
      </p:pic>
    </p:spTree>
    <p:extLst>
      <p:ext uri="{BB962C8B-B14F-4D97-AF65-F5344CB8AC3E}">
        <p14:creationId xmlns:p14="http://schemas.microsoft.com/office/powerpoint/2010/main" val="23255389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66255" y="759003"/>
            <a:ext cx="11887199" cy="6124754"/>
          </a:xfrm>
          <a:prstGeom prst="rect">
            <a:avLst/>
          </a:prstGeom>
        </p:spPr>
        <p:txBody>
          <a:bodyPr wrap="square">
            <a:spAutoFit/>
          </a:bodyPr>
          <a:lstStyle/>
          <a:p>
            <a:r>
              <a:rPr lang="ar-EG" sz="2800" b="1" dirty="0">
                <a:solidFill>
                  <a:srgbClr val="FF0000"/>
                </a:solidFill>
              </a:rPr>
              <a:t>مباديء ميس فان درووه: مبادءه الفلسفية- : </a:t>
            </a:r>
            <a:endParaRPr lang="ar-EG" sz="2800" b="1" dirty="0" smtClean="0">
              <a:solidFill>
                <a:srgbClr val="FF0000"/>
              </a:solidFill>
            </a:endParaRPr>
          </a:p>
          <a:p>
            <a:r>
              <a:rPr lang="ar-EG" sz="2600" b="1" dirty="0" smtClean="0">
                <a:latin typeface="Arial" panose="020B0604020202020204" pitchFamily="34" charset="0"/>
                <a:cs typeface="Arial" panose="020B0604020202020204" pitchFamily="34" charset="0"/>
              </a:rPr>
              <a:t>1 </a:t>
            </a:r>
            <a:r>
              <a:rPr lang="ar-EG" sz="2600" b="1" dirty="0">
                <a:latin typeface="Arial" panose="020B0604020202020204" pitchFamily="34" charset="0"/>
                <a:cs typeface="Arial" panose="020B0604020202020204" pitchFamily="34" charset="0"/>
              </a:rPr>
              <a:t>-الشكل هو الوظيفة واالهتمام بعالقة الخامات بالتصميم - القليل يعني الكثير</a:t>
            </a:r>
            <a:r>
              <a:rPr lang="ar-EG" sz="2600" b="1" dirty="0" smtClean="0">
                <a:latin typeface="Arial" panose="020B0604020202020204" pitchFamily="34" charset="0"/>
                <a:cs typeface="Arial" panose="020B0604020202020204" pitchFamily="34" charset="0"/>
              </a:rPr>
              <a:t>.</a:t>
            </a:r>
          </a:p>
          <a:p>
            <a:r>
              <a:rPr lang="ar-EG" sz="2600" b="1" dirty="0" smtClean="0">
                <a:latin typeface="Arial" panose="020B0604020202020204" pitchFamily="34" charset="0"/>
                <a:cs typeface="Arial" panose="020B0604020202020204" pitchFamily="34" charset="0"/>
              </a:rPr>
              <a:t> </a:t>
            </a:r>
            <a:r>
              <a:rPr lang="ar-EG" sz="2600" b="1" dirty="0">
                <a:latin typeface="Arial" panose="020B0604020202020204" pitchFamily="34" charset="0"/>
                <a:cs typeface="Arial" panose="020B0604020202020204" pitchFamily="34" charset="0"/>
              </a:rPr>
              <a:t>2 -البناء الوظيفي هو البناء القابل للتحويل ألي وظيفة من الوظائف متسم بالمرونة</a:t>
            </a:r>
            <a:r>
              <a:rPr lang="ar-EG" sz="2600" b="1" dirty="0" smtClean="0">
                <a:latin typeface="Arial" panose="020B0604020202020204" pitchFamily="34" charset="0"/>
                <a:cs typeface="Arial" panose="020B0604020202020204" pitchFamily="34" charset="0"/>
              </a:rPr>
              <a:t>.</a:t>
            </a:r>
          </a:p>
          <a:p>
            <a:r>
              <a:rPr lang="ar-EG" sz="2600" b="1" dirty="0" smtClean="0">
                <a:latin typeface="Arial" panose="020B0604020202020204" pitchFamily="34" charset="0"/>
                <a:cs typeface="Arial" panose="020B0604020202020204" pitchFamily="34" charset="0"/>
              </a:rPr>
              <a:t> </a:t>
            </a:r>
            <a:r>
              <a:rPr lang="ar-EG" sz="2600" b="1" dirty="0">
                <a:latin typeface="Arial" panose="020B0604020202020204" pitchFamily="34" charset="0"/>
                <a:cs typeface="Arial" panose="020B0604020202020204" pitchFamily="34" charset="0"/>
              </a:rPr>
              <a:t>3 -الفراغ المفتوح: مسقط افقي مفتوح حر، التوجد فيه عوائق او حواجز تعيق انسيابيته بل اعمدة متباعدة التعيق االحساس بالفراغ. </a:t>
            </a:r>
            <a:endParaRPr lang="ar-EG" sz="2600" b="1" dirty="0" smtClean="0">
              <a:latin typeface="Arial" panose="020B0604020202020204" pitchFamily="34" charset="0"/>
              <a:cs typeface="Arial" panose="020B0604020202020204" pitchFamily="34" charset="0"/>
            </a:endParaRPr>
          </a:p>
          <a:p>
            <a:r>
              <a:rPr lang="ar-EG" sz="2600" b="1" dirty="0" smtClean="0">
                <a:latin typeface="Arial" panose="020B0604020202020204" pitchFamily="34" charset="0"/>
                <a:cs typeface="Arial" panose="020B0604020202020204" pitchFamily="34" charset="0"/>
              </a:rPr>
              <a:t>4–-</a:t>
            </a:r>
            <a:r>
              <a:rPr lang="ar-EG" sz="2600" b="1" dirty="0">
                <a:latin typeface="Arial" panose="020B0604020202020204" pitchFamily="34" charset="0"/>
                <a:cs typeface="Arial" panose="020B0604020202020204" pitchFamily="34" charset="0"/>
              </a:rPr>
              <a:t>أسلوب بناء العظم والجلد </a:t>
            </a:r>
            <a:r>
              <a:rPr lang="en-US" sz="2600" b="1" dirty="0">
                <a:latin typeface="Arial" panose="020B0604020202020204" pitchFamily="34" charset="0"/>
                <a:cs typeface="Arial" panose="020B0604020202020204" pitchFamily="34" charset="0"/>
              </a:rPr>
              <a:t>Construction bone and Skin: </a:t>
            </a:r>
            <a:r>
              <a:rPr lang="ar-EG" sz="2600" b="1" dirty="0">
                <a:latin typeface="Arial" panose="020B0604020202020204" pitchFamily="34" charset="0"/>
                <a:cs typeface="Arial" panose="020B0604020202020204" pitchFamily="34" charset="0"/>
              </a:rPr>
              <a:t>وتمثيل الهيكل اإلنشائي للبناء محاطا بغشاء زجاجي يكسوه ويقيه من الجو الخارجي. </a:t>
            </a:r>
            <a:endParaRPr lang="ar-EG" sz="2600" b="1" dirty="0" smtClean="0">
              <a:latin typeface="Arial" panose="020B0604020202020204" pitchFamily="34" charset="0"/>
              <a:cs typeface="Arial" panose="020B0604020202020204" pitchFamily="34" charset="0"/>
            </a:endParaRPr>
          </a:p>
          <a:p>
            <a:r>
              <a:rPr lang="ar-EG" sz="2600" b="1" dirty="0" smtClean="0">
                <a:latin typeface="Arial" panose="020B0604020202020204" pitchFamily="34" charset="0"/>
                <a:cs typeface="Arial" panose="020B0604020202020204" pitchFamily="34" charset="0"/>
              </a:rPr>
              <a:t>5 </a:t>
            </a:r>
            <a:r>
              <a:rPr lang="ar-EG" sz="2600" b="1" dirty="0">
                <a:latin typeface="Arial" panose="020B0604020202020204" pitchFamily="34" charset="0"/>
                <a:cs typeface="Arial" panose="020B0604020202020204" pitchFamily="34" charset="0"/>
              </a:rPr>
              <a:t>-أسلوب عولمة العمارة: فالمبنى الجيد يمكن أن يشيد في أي منطقة في العالم مؤديا لجميع وظائفه على الوجه األكمل. ً </a:t>
            </a:r>
            <a:endParaRPr lang="ar-EG" sz="2600" b="1" dirty="0" smtClean="0">
              <a:latin typeface="Arial" panose="020B0604020202020204" pitchFamily="34" charset="0"/>
              <a:cs typeface="Arial" panose="020B0604020202020204" pitchFamily="34" charset="0"/>
            </a:endParaRPr>
          </a:p>
          <a:p>
            <a:r>
              <a:rPr lang="ar-EG" sz="2600" b="1" dirty="0" smtClean="0">
                <a:latin typeface="Arial" panose="020B0604020202020204" pitchFamily="34" charset="0"/>
                <a:cs typeface="Arial" panose="020B0604020202020204" pitchFamily="34" charset="0"/>
              </a:rPr>
              <a:t>6 </a:t>
            </a:r>
            <a:r>
              <a:rPr lang="ar-EG" sz="2600" b="1" dirty="0">
                <a:latin typeface="Arial" panose="020B0604020202020204" pitchFamily="34" charset="0"/>
                <a:cs typeface="Arial" panose="020B0604020202020204" pitchFamily="34" charset="0"/>
              </a:rPr>
              <a:t>-دقة وبراعة الخالق في التفاصيل</a:t>
            </a:r>
            <a:r>
              <a:rPr lang="en-US" sz="2600" b="1" dirty="0">
                <a:latin typeface="Arial" panose="020B0604020202020204" pitchFamily="34" charset="0"/>
                <a:cs typeface="Arial" panose="020B0604020202020204" pitchFamily="34" charset="0"/>
              </a:rPr>
              <a:t>more is Less: </a:t>
            </a:r>
            <a:r>
              <a:rPr lang="ar-EG" sz="2600" b="1" dirty="0">
                <a:latin typeface="Arial" panose="020B0604020202020204" pitchFamily="34" charset="0"/>
                <a:cs typeface="Arial" panose="020B0604020202020204" pitchFamily="34" charset="0"/>
              </a:rPr>
              <a:t>فكان يهتم بدراسة التفاصيل البسيطة ويجعل منها أشياءا وكان يقول إن المبنى األكثر بساطة في مظهره يستلزم وقت أطول لدراسته</a:t>
            </a:r>
            <a:r>
              <a:rPr lang="ar-EG" sz="2600" b="1" dirty="0" smtClean="0">
                <a:latin typeface="Arial" panose="020B0604020202020204" pitchFamily="34" charset="0"/>
                <a:cs typeface="Arial" panose="020B0604020202020204" pitchFamily="34" charset="0"/>
              </a:rPr>
              <a:t>.</a:t>
            </a:r>
          </a:p>
          <a:p>
            <a:r>
              <a:rPr lang="ar-EG" sz="2600" b="1" dirty="0" smtClean="0">
                <a:latin typeface="Arial" panose="020B0604020202020204" pitchFamily="34" charset="0"/>
                <a:cs typeface="Arial" panose="020B0604020202020204" pitchFamily="34" charset="0"/>
              </a:rPr>
              <a:t> </a:t>
            </a:r>
            <a:r>
              <a:rPr lang="ar-EG" sz="2600" b="1" dirty="0">
                <a:latin typeface="Arial" panose="020B0604020202020204" pitchFamily="34" charset="0"/>
                <a:cs typeface="Arial" panose="020B0604020202020204" pitchFamily="34" charset="0"/>
              </a:rPr>
              <a:t>7 -نظرية الفراغ الواحد الكبير )الفراغ متعدد األغراض(: وأن تكون وظيفة المبنى قابلة للمرونة إلستخدامه طيلة مدة البناء، والقابل لتحويله ألي وظيفة من الوظائف</a:t>
            </a:r>
            <a:r>
              <a:rPr lang="ar-EG" sz="2600" b="1" dirty="0" smtClean="0">
                <a:latin typeface="Arial" panose="020B0604020202020204" pitchFamily="34" charset="0"/>
                <a:cs typeface="Arial" panose="020B0604020202020204" pitchFamily="34" charset="0"/>
              </a:rPr>
              <a:t>.</a:t>
            </a:r>
          </a:p>
          <a:p>
            <a:r>
              <a:rPr lang="ar-EG" sz="2600" b="1" dirty="0" smtClean="0">
                <a:latin typeface="Arial" panose="020B0604020202020204" pitchFamily="34" charset="0"/>
                <a:cs typeface="Arial" panose="020B0604020202020204" pitchFamily="34" charset="0"/>
              </a:rPr>
              <a:t> </a:t>
            </a:r>
            <a:r>
              <a:rPr lang="ar-EG" sz="2600" b="1" dirty="0">
                <a:latin typeface="Arial" panose="020B0604020202020204" pitchFamily="34" charset="0"/>
                <a:cs typeface="Arial" panose="020B0604020202020204" pitchFamily="34" charset="0"/>
              </a:rPr>
              <a:t>8 -المستوى الرأسي الواحد: ويعني بها الحوائط الغير منتهية بشكل زوايا في نهاية الجدار</a:t>
            </a:r>
            <a:r>
              <a:rPr lang="ar-EG" sz="2600" b="1" dirty="0" smtClean="0">
                <a:latin typeface="Arial" panose="020B0604020202020204" pitchFamily="34" charset="0"/>
                <a:cs typeface="Arial" panose="020B0604020202020204" pitchFamily="34" charset="0"/>
              </a:rPr>
              <a:t>.</a:t>
            </a:r>
          </a:p>
          <a:p>
            <a:r>
              <a:rPr lang="ar-EG" sz="2600" b="1" dirty="0" smtClean="0">
                <a:latin typeface="Arial" panose="020B0604020202020204" pitchFamily="34" charset="0"/>
                <a:cs typeface="Arial" panose="020B0604020202020204" pitchFamily="34" charset="0"/>
              </a:rPr>
              <a:t> 9 </a:t>
            </a:r>
            <a:r>
              <a:rPr lang="ar-EG" sz="2600" b="1" dirty="0">
                <a:latin typeface="Arial" panose="020B0604020202020204" pitchFamily="34" charset="0"/>
                <a:cs typeface="Arial" panose="020B0604020202020204" pitchFamily="34" charset="0"/>
              </a:rPr>
              <a:t>-أسلوب الربط بين الفن والعمارة التجريدية: فلقد قام بتحويل إحدى اللوحات التجريدية إلى مبنى.</a:t>
            </a:r>
          </a:p>
        </p:txBody>
      </p:sp>
    </p:spTree>
    <p:extLst>
      <p:ext uri="{BB962C8B-B14F-4D97-AF65-F5344CB8AC3E}">
        <p14:creationId xmlns:p14="http://schemas.microsoft.com/office/powerpoint/2010/main" val="14416579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032129"/>
            <a:ext cx="12192000" cy="2277547"/>
          </a:xfrm>
          <a:prstGeom prst="rect">
            <a:avLst/>
          </a:prstGeom>
        </p:spPr>
        <p:txBody>
          <a:bodyPr wrap="square">
            <a:spAutoFit/>
          </a:bodyPr>
          <a:lstStyle/>
          <a:p>
            <a:pPr lvl="1"/>
            <a:r>
              <a:rPr lang="ar-EG" sz="2400" b="1" dirty="0" smtClean="0">
                <a:solidFill>
                  <a:srgbClr val="FF0000"/>
                </a:solidFill>
              </a:rPr>
              <a:t> 5</a:t>
            </a:r>
            <a:r>
              <a:rPr lang="ar-EG" sz="2800" b="1" dirty="0" smtClean="0">
                <a:solidFill>
                  <a:srgbClr val="FF0000"/>
                </a:solidFill>
              </a:rPr>
              <a:t>- أوسكار شيلمر </a:t>
            </a:r>
            <a:r>
              <a:rPr lang="en-US" sz="2800" b="1" dirty="0" smtClean="0">
                <a:solidFill>
                  <a:srgbClr val="FF0000"/>
                </a:solidFill>
              </a:rPr>
              <a:t>: </a:t>
            </a:r>
            <a:r>
              <a:rPr lang="en-US" sz="2800" b="1" dirty="0" err="1" smtClean="0">
                <a:solidFill>
                  <a:srgbClr val="FF0000"/>
                </a:solidFill>
              </a:rPr>
              <a:t>OskarSchlemmer</a:t>
            </a:r>
            <a:r>
              <a:rPr lang="en-US" sz="2800" b="1" dirty="0" smtClean="0"/>
              <a:t> </a:t>
            </a:r>
            <a:endParaRPr lang="ar-EG" sz="2800" b="1" dirty="0" smtClean="0"/>
          </a:p>
          <a:p>
            <a:pPr lvl="1"/>
            <a:endParaRPr lang="ar-EG" dirty="0" smtClean="0"/>
          </a:p>
          <a:p>
            <a:pPr lvl="1"/>
            <a:r>
              <a:rPr lang="ar-EG" sz="2400" b="1" dirty="0" smtClean="0"/>
              <a:t>وجاء </a:t>
            </a:r>
            <a:r>
              <a:rPr lang="ar-EG" sz="2400" b="1" dirty="0"/>
              <a:t>بعد اوسكار شيلمر</a:t>
            </a:r>
            <a:r>
              <a:rPr lang="en-US" sz="2400" b="1" dirty="0" err="1"/>
              <a:t>OskarSchlemmer</a:t>
            </a:r>
            <a:r>
              <a:rPr lang="en-US" sz="2400" b="1" dirty="0"/>
              <a:t> </a:t>
            </a:r>
            <a:r>
              <a:rPr lang="ar-EG" sz="2400" b="1" dirty="0" smtClean="0"/>
              <a:t> العديد </a:t>
            </a:r>
            <a:r>
              <a:rPr lang="ar-EG" sz="2400" b="1" dirty="0"/>
              <a:t>من مصممي الموضة الذين </a:t>
            </a:r>
            <a:endParaRPr lang="ar-EG" sz="2400" b="1" dirty="0" smtClean="0"/>
          </a:p>
          <a:p>
            <a:pPr lvl="1"/>
            <a:r>
              <a:rPr lang="ar-EG" sz="2400" b="1" dirty="0" smtClean="0"/>
              <a:t>تأثرو </a:t>
            </a:r>
            <a:r>
              <a:rPr lang="ar-EG" sz="2400" b="1" dirty="0"/>
              <a:t>بالحس الهندسي المعماري في تصميماتهم التي منها تصميمات تنتمي لعالم الفانتازيا كما </a:t>
            </a:r>
            <a:endParaRPr lang="ar-EG" sz="2400" b="1" dirty="0" smtClean="0"/>
          </a:p>
          <a:p>
            <a:pPr lvl="1"/>
            <a:r>
              <a:rPr lang="ar-EG" sz="2400" b="1" dirty="0" smtClean="0"/>
              <a:t>موضح </a:t>
            </a:r>
            <a:r>
              <a:rPr lang="ar-EG" sz="2400" b="1" dirty="0"/>
              <a:t>بشكل )1 ،)بعضها يظهر واضحا اقتباس تصميم الزي فيه الي مصدر هندسي او معماري وكأنه </a:t>
            </a:r>
            <a:endParaRPr lang="ar-EG" sz="2400" b="1" dirty="0" smtClean="0"/>
          </a:p>
          <a:p>
            <a:pPr lvl="1"/>
            <a:r>
              <a:rPr lang="ar-EG" sz="2400" b="1" dirty="0" smtClean="0"/>
              <a:t>تحدي </a:t>
            </a:r>
            <a:r>
              <a:rPr lang="ar-EG" sz="2400" b="1" dirty="0"/>
              <a:t>لقدرات المصمم </a:t>
            </a:r>
            <a:r>
              <a:rPr lang="ar-EG" sz="2400" b="1" dirty="0" smtClean="0"/>
              <a:t>الابداعية </a:t>
            </a:r>
            <a:r>
              <a:rPr lang="ar-EG" sz="2400" b="1" dirty="0"/>
              <a:t>في التصميم والقدرة على التنفيذ، والبعض </a:t>
            </a:r>
            <a:r>
              <a:rPr lang="ar-EG" sz="2400" b="1" dirty="0" smtClean="0"/>
              <a:t>الاخر </a:t>
            </a:r>
            <a:r>
              <a:rPr lang="ar-EG" sz="2400" b="1" dirty="0"/>
              <a:t>يحمل الروح الهندسية المعمارية.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8198" y="3309676"/>
            <a:ext cx="7277064" cy="3451576"/>
          </a:xfrm>
          <a:prstGeom prst="rect">
            <a:avLst/>
          </a:prstGeom>
        </p:spPr>
      </p:pic>
    </p:spTree>
    <p:extLst>
      <p:ext uri="{BB962C8B-B14F-4D97-AF65-F5344CB8AC3E}">
        <p14:creationId xmlns:p14="http://schemas.microsoft.com/office/powerpoint/2010/main" val="40747869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3906982" y="3297332"/>
            <a:ext cx="8075221" cy="3416320"/>
          </a:xfrm>
          <a:prstGeom prst="rect">
            <a:avLst/>
          </a:prstGeom>
        </p:spPr>
        <p:txBody>
          <a:bodyPr wrap="square">
            <a:spAutoFit/>
          </a:bodyPr>
          <a:lstStyle/>
          <a:p>
            <a:r>
              <a:rPr lang="ar-EG" sz="2400" b="1" dirty="0">
                <a:solidFill>
                  <a:srgbClr val="222222"/>
                </a:solidFill>
                <a:latin typeface="Noto Naskh Arabic UI"/>
              </a:rPr>
              <a:t>باول كلي رسام  ألماني وسويسري، كان مرتبطًا في الأصل بمجموعة </a:t>
            </a:r>
            <a:r>
              <a:rPr lang="en-US" sz="2400" b="1" dirty="0">
                <a:solidFill>
                  <a:srgbClr val="222222"/>
                </a:solidFill>
                <a:latin typeface="Noto Naskh Arabic UI"/>
              </a:rPr>
              <a:t>Der </a:t>
            </a:r>
            <a:r>
              <a:rPr lang="en-US" sz="2400" b="1" dirty="0" err="1">
                <a:solidFill>
                  <a:srgbClr val="222222"/>
                </a:solidFill>
                <a:latin typeface="Noto Naskh Arabic UI"/>
              </a:rPr>
              <a:t>Blaue</a:t>
            </a:r>
            <a:r>
              <a:rPr lang="en-US" sz="2400" b="1" dirty="0">
                <a:solidFill>
                  <a:srgbClr val="222222"/>
                </a:solidFill>
                <a:latin typeface="Noto Naskh Arabic UI"/>
              </a:rPr>
              <a:t> </a:t>
            </a:r>
            <a:r>
              <a:rPr lang="en-US" sz="2400" b="1" dirty="0" err="1">
                <a:solidFill>
                  <a:srgbClr val="222222"/>
                </a:solidFill>
                <a:latin typeface="Noto Naskh Arabic UI"/>
              </a:rPr>
              <a:t>Reite</a:t>
            </a:r>
            <a:r>
              <a:rPr lang="en-US" sz="2400" b="1" dirty="0">
                <a:solidFill>
                  <a:srgbClr val="222222"/>
                </a:solidFill>
                <a:latin typeface="Noto Naskh Arabic UI"/>
              </a:rPr>
              <a:t>   </a:t>
            </a:r>
            <a:r>
              <a:rPr lang="ar-EG" sz="2400" b="1" dirty="0">
                <a:solidFill>
                  <a:srgbClr val="222222"/>
                </a:solidFill>
                <a:latin typeface="Noto Naskh Arabic UI"/>
              </a:rPr>
              <a:t>الألمانية التعبيرية، ورفض الالتزام بأي حركة فنية واحدة على مدى حياته المهنية. وكان أيضًا محاضر ألقى العديد من  المحاضرات في نظرية اللون وقد احتلت محاضراته  مكانًا هامًا في الفن الحديث.</a:t>
            </a:r>
          </a:p>
          <a:p>
            <a:r>
              <a:rPr lang="ar-EG" sz="2400" b="1" dirty="0">
                <a:solidFill>
                  <a:srgbClr val="222222"/>
                </a:solidFill>
                <a:latin typeface="Noto Naskh Arabic UI"/>
              </a:rPr>
              <a:t>درس في مدرسة باوهاوس </a:t>
            </a:r>
            <a:r>
              <a:rPr lang="en-US" sz="2400" b="1" dirty="0">
                <a:solidFill>
                  <a:srgbClr val="222222"/>
                </a:solidFill>
                <a:latin typeface="Noto Naskh Arabic UI"/>
              </a:rPr>
              <a:t>Bauhaus  </a:t>
            </a:r>
            <a:r>
              <a:rPr lang="ar-EG" sz="2400" b="1" dirty="0">
                <a:solidFill>
                  <a:srgbClr val="222222"/>
                </a:solidFill>
                <a:latin typeface="Noto Naskh Arabic UI"/>
              </a:rPr>
              <a:t>الألمانية للفن والتصميم والهندسة المعمارية، وكان أسلوبه المميز متأثرًا بعدة أنماط فنية منها التعبيرية، التكعيبية والسريالية وهو شخص مبدع جدًا من الناحية الشخصية. وقد تجاوز الحدود المتعارف عليها  من حيث التعبير من خلال فنه وأسلوب لوحاته فيمكننا أن نرى الأفكار المجردة والشعرية في لوحاته وكتاباته.</a:t>
            </a:r>
            <a:endParaRPr lang="ar-EG" sz="2400" b="1" i="0" dirty="0">
              <a:solidFill>
                <a:srgbClr val="222222"/>
              </a:solidFill>
              <a:effectLst/>
              <a:latin typeface="Noto Naskh Arabic UI"/>
            </a:endParaRPr>
          </a:p>
        </p:txBody>
      </p:sp>
      <p:sp>
        <p:nvSpPr>
          <p:cNvPr id="3" name="Rectangle 2"/>
          <p:cNvSpPr/>
          <p:nvPr/>
        </p:nvSpPr>
        <p:spPr>
          <a:xfrm>
            <a:off x="7283590" y="1235229"/>
            <a:ext cx="4758034" cy="707886"/>
          </a:xfrm>
          <a:prstGeom prst="rect">
            <a:avLst/>
          </a:prstGeom>
        </p:spPr>
        <p:txBody>
          <a:bodyPr wrap="none">
            <a:spAutoFit/>
          </a:bodyPr>
          <a:lstStyle/>
          <a:p>
            <a:pPr algn="l"/>
            <a:r>
              <a:rPr lang="ar-EG" sz="2800" b="1" dirty="0" smtClean="0">
                <a:solidFill>
                  <a:srgbClr val="FF0000"/>
                </a:solidFill>
                <a:latin typeface="Noto Kufi Arabic"/>
              </a:rPr>
              <a:t>6</a:t>
            </a:r>
            <a:r>
              <a:rPr lang="ar-EG" sz="4000" b="1" dirty="0" smtClean="0">
                <a:solidFill>
                  <a:srgbClr val="FF0000"/>
                </a:solidFill>
                <a:latin typeface="Noto Kufi Arabic"/>
              </a:rPr>
              <a:t>- باول </a:t>
            </a:r>
            <a:r>
              <a:rPr lang="ar-EG" sz="4000" b="1" dirty="0">
                <a:solidFill>
                  <a:srgbClr val="FF0000"/>
                </a:solidFill>
                <a:latin typeface="Noto Kufi Arabic"/>
              </a:rPr>
              <a:t>كلي </a:t>
            </a:r>
            <a:r>
              <a:rPr lang="en-US" sz="4000" b="1" dirty="0" smtClean="0">
                <a:solidFill>
                  <a:srgbClr val="FF0000"/>
                </a:solidFill>
                <a:latin typeface="Noto Kufi Arabic"/>
              </a:rPr>
              <a:t>Paul Klee </a:t>
            </a:r>
            <a:endParaRPr lang="en-US" sz="4000" b="1" i="0" dirty="0">
              <a:solidFill>
                <a:srgbClr val="FF0000"/>
              </a:solidFill>
              <a:effectLst/>
              <a:latin typeface="Noto Kufi Arabic"/>
            </a:endParaRPr>
          </a:p>
        </p:txBody>
      </p:sp>
      <p:sp>
        <p:nvSpPr>
          <p:cNvPr id="4" name="Rectangle 3"/>
          <p:cNvSpPr/>
          <p:nvPr/>
        </p:nvSpPr>
        <p:spPr>
          <a:xfrm>
            <a:off x="3906983" y="2097003"/>
            <a:ext cx="8075220" cy="1200329"/>
          </a:xfrm>
          <a:prstGeom prst="rect">
            <a:avLst/>
          </a:prstGeom>
        </p:spPr>
        <p:txBody>
          <a:bodyPr wrap="square">
            <a:spAutoFit/>
          </a:bodyPr>
          <a:lstStyle/>
          <a:p>
            <a:r>
              <a:rPr lang="ar-EG" sz="2400" b="1" dirty="0">
                <a:solidFill>
                  <a:srgbClr val="222222"/>
                </a:solidFill>
                <a:latin typeface="Noto Naskh Arabic UI"/>
              </a:rPr>
              <a:t>باول كلي من الفنانين الألمان الموهوبين جدًا فقد تجاوز الحدود والتقاليد من خلال رسوماته وعبر عن الأفكار المجردة بطريقة مدهشة ويعتبر أحد رواد الفن الحديث المؤثرين جدًا</a:t>
            </a:r>
            <a:endParaRPr lang="ar-EG" sz="2400" b="1"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774112"/>
            <a:ext cx="3796578" cy="4136517"/>
          </a:xfrm>
          <a:prstGeom prst="rect">
            <a:avLst/>
          </a:prstGeom>
        </p:spPr>
      </p:pic>
    </p:spTree>
    <p:extLst>
      <p:ext uri="{BB962C8B-B14F-4D97-AF65-F5344CB8AC3E}">
        <p14:creationId xmlns:p14="http://schemas.microsoft.com/office/powerpoint/2010/main" val="28253792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36671" y="5915870"/>
            <a:ext cx="5157787" cy="823912"/>
          </a:xfrm>
        </p:spPr>
        <p:txBody>
          <a:bodyPr>
            <a:noAutofit/>
          </a:bodyPr>
          <a:lstStyle/>
          <a:p>
            <a:pPr algn="ctr"/>
            <a:r>
              <a:rPr lang="ar-EG" sz="2800" dirty="0" smtClean="0"/>
              <a:t>لوحة </a:t>
            </a:r>
            <a:r>
              <a:rPr lang="ar-EG" sz="2800" dirty="0"/>
              <a:t>من رسم بول كلي تحمل عنوان "تكريم لبيكاسو</a:t>
            </a:r>
            <a:endParaRPr lang="ar-EG" sz="2800" dirty="0">
              <a:latin typeface="Arabic Typesetting" panose="03020402040406030203" pitchFamily="66" charset="-78"/>
              <a:cs typeface="Arabic Typesetting" panose="03020402040406030203" pitchFamily="66" charset="-78"/>
            </a:endParaRPr>
          </a:p>
        </p:txBody>
      </p:sp>
      <p:sp>
        <p:nvSpPr>
          <p:cNvPr id="5" name="Text Placeholder 4"/>
          <p:cNvSpPr>
            <a:spLocks noGrp="1"/>
          </p:cNvSpPr>
          <p:nvPr>
            <p:ph type="body" sz="quarter" idx="3"/>
          </p:nvPr>
        </p:nvSpPr>
        <p:spPr>
          <a:xfrm>
            <a:off x="7708798" y="5745991"/>
            <a:ext cx="3917145" cy="823912"/>
          </a:xfrm>
        </p:spPr>
        <p:txBody>
          <a:bodyPr>
            <a:noAutofit/>
          </a:bodyPr>
          <a:lstStyle/>
          <a:p>
            <a:pPr algn="ctr"/>
            <a:r>
              <a:rPr lang="ar-EG" sz="2800" dirty="0"/>
              <a:t>حوار بين بيكاسو وكلي</a:t>
            </a:r>
            <a:endParaRPr lang="ar-EG" sz="2800" dirty="0">
              <a:latin typeface="Arabic Typesetting" panose="03020402040406030203" pitchFamily="66" charset="-78"/>
              <a:cs typeface="Arabic Typesetting" panose="03020402040406030203" pitchFamily="66" charset="-78"/>
            </a:endParaRPr>
          </a:p>
        </p:txBody>
      </p:sp>
      <p:sp>
        <p:nvSpPr>
          <p:cNvPr id="7" name="Title 7"/>
          <p:cNvSpPr>
            <a:spLocks noGrp="1"/>
          </p:cNvSpPr>
          <p:nvPr>
            <p:ph type="title"/>
          </p:nvPr>
        </p:nvSpPr>
        <p:spPr>
          <a:xfrm>
            <a:off x="839788" y="640108"/>
            <a:ext cx="10515600" cy="775597"/>
          </a:xfrm>
          <a:prstGeom prst="rect">
            <a:avLst/>
          </a:prstGeom>
        </p:spPr>
        <p:txBody>
          <a:bodyPr wrap="square">
            <a:spAutoFit/>
          </a:bodyPr>
          <a:lstStyle/>
          <a:p>
            <a:r>
              <a:rPr lang="ar-EG" sz="4800" b="1" u="sng" dirty="0" smtClean="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من اهم لوحات الفنان بول كلى </a:t>
            </a:r>
            <a:endParaRPr lang="ar-EG" sz="4800" b="1" u="sng" dirty="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pic>
        <p:nvPicPr>
          <p:cNvPr id="6" name="Content Placeholder 5"/>
          <p:cNvPicPr>
            <a:picLocks noGrp="1" noChangeAspect="1"/>
          </p:cNvPicPr>
          <p:nvPr>
            <p:ph sz="quarter" idx="4"/>
          </p:nvPr>
        </p:nvPicPr>
        <p:blipFill>
          <a:blip r:embed="rId3"/>
          <a:stretch>
            <a:fillRect/>
          </a:stretch>
        </p:blipFill>
        <p:spPr>
          <a:xfrm>
            <a:off x="7708799" y="1367451"/>
            <a:ext cx="3917144" cy="4557446"/>
          </a:xfrm>
          <a:prstGeom prst="rect">
            <a:avLst/>
          </a:prstGeom>
        </p:spPr>
      </p:pic>
      <p:pic>
        <p:nvPicPr>
          <p:cNvPr id="8" name="Content Placeholder 7"/>
          <p:cNvPicPr>
            <a:picLocks noGrp="1" noChangeAspect="1"/>
          </p:cNvPicPr>
          <p:nvPr>
            <p:ph sz="half" idx="2"/>
          </p:nvPr>
        </p:nvPicPr>
        <p:blipFill>
          <a:blip r:embed="rId4"/>
          <a:stretch>
            <a:fillRect/>
          </a:stretch>
        </p:blipFill>
        <p:spPr>
          <a:xfrm>
            <a:off x="939800" y="1911927"/>
            <a:ext cx="6028877" cy="4012970"/>
          </a:xfrm>
          <a:prstGeom prst="rect">
            <a:avLst/>
          </a:prstGeom>
        </p:spPr>
      </p:pic>
    </p:spTree>
    <p:extLst>
      <p:ext uri="{BB962C8B-B14F-4D97-AF65-F5344CB8AC3E}">
        <p14:creationId xmlns:p14="http://schemas.microsoft.com/office/powerpoint/2010/main" val="41252619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p:cNvSpPr/>
          <p:nvPr/>
        </p:nvSpPr>
        <p:spPr>
          <a:xfrm>
            <a:off x="3450709" y="386907"/>
            <a:ext cx="8495867" cy="1815882"/>
          </a:xfrm>
          <a:prstGeom prst="rect">
            <a:avLst/>
          </a:prstGeom>
        </p:spPr>
        <p:txBody>
          <a:bodyPr wrap="square">
            <a:spAutoFit/>
          </a:bodyPr>
          <a:lstStyle/>
          <a:p>
            <a:r>
              <a:rPr lang="ar-EG" sz="2800" b="1" dirty="0" smtClean="0">
                <a:solidFill>
                  <a:srgbClr val="FF0000"/>
                </a:solidFill>
                <a:latin typeface="Times New Roman" panose="02020603050405020304" pitchFamily="18" charset="0"/>
              </a:rPr>
              <a:t>7</a:t>
            </a:r>
            <a:r>
              <a:rPr lang="ar-EG" sz="4000" b="1" dirty="0" smtClean="0">
                <a:solidFill>
                  <a:srgbClr val="FF0000"/>
                </a:solidFill>
                <a:latin typeface="Times New Roman" panose="02020603050405020304" pitchFamily="18" charset="0"/>
              </a:rPr>
              <a:t>- لازلو </a:t>
            </a:r>
            <a:r>
              <a:rPr lang="ar-EG" sz="4000" b="1" dirty="0">
                <a:solidFill>
                  <a:srgbClr val="FF0000"/>
                </a:solidFill>
                <a:latin typeface="Times New Roman" panose="02020603050405020304" pitchFamily="18" charset="0"/>
              </a:rPr>
              <a:t>موهولي </a:t>
            </a:r>
            <a:r>
              <a:rPr lang="ar-EG" sz="4000" b="1" dirty="0" smtClean="0">
                <a:solidFill>
                  <a:srgbClr val="FF0000"/>
                </a:solidFill>
                <a:latin typeface="Times New Roman" panose="02020603050405020304" pitchFamily="18" charset="0"/>
              </a:rPr>
              <a:t>ناجي:-</a:t>
            </a:r>
            <a:r>
              <a:rPr lang="ar-EG" dirty="0">
                <a:solidFill>
                  <a:srgbClr val="000000"/>
                </a:solidFill>
                <a:latin typeface="Times New Roman" panose="02020603050405020304" pitchFamily="18" charset="0"/>
              </a:rPr>
              <a:t> </a:t>
            </a:r>
            <a:endParaRPr lang="ar-EG" dirty="0" smtClean="0">
              <a:solidFill>
                <a:srgbClr val="000000"/>
              </a:solidFill>
              <a:latin typeface="Times New Roman" panose="02020603050405020304" pitchFamily="18" charset="0"/>
            </a:endParaRPr>
          </a:p>
          <a:p>
            <a:r>
              <a:rPr lang="ar-EG" sz="2400" b="1" dirty="0" smtClean="0">
                <a:solidFill>
                  <a:srgbClr val="000000"/>
                </a:solidFill>
                <a:latin typeface="Times New Roman" panose="02020603050405020304" pitchFamily="18" charset="0"/>
              </a:rPr>
              <a:t>من </a:t>
            </a:r>
            <a:r>
              <a:rPr lang="ar-EG" sz="2400" b="1" dirty="0">
                <a:solidFill>
                  <a:srgbClr val="000000"/>
                </a:solidFill>
                <a:latin typeface="Times New Roman" panose="02020603050405020304" pitchFamily="18" charset="0"/>
              </a:rPr>
              <a:t>مواليد لازلو فايسز ؛ 20 يوليو 1895 - 24 نوفمبر 1946) </a:t>
            </a:r>
            <a:endParaRPr lang="ar-EG" sz="2400" b="1" dirty="0" smtClean="0">
              <a:solidFill>
                <a:srgbClr val="000000"/>
              </a:solidFill>
              <a:latin typeface="Times New Roman" panose="02020603050405020304" pitchFamily="18" charset="0"/>
            </a:endParaRPr>
          </a:p>
          <a:p>
            <a:r>
              <a:rPr lang="ar-EG" sz="2400" b="1" dirty="0" smtClean="0">
                <a:solidFill>
                  <a:srgbClr val="000000"/>
                </a:solidFill>
                <a:latin typeface="Times New Roman" panose="02020603050405020304" pitchFamily="18" charset="0"/>
              </a:rPr>
              <a:t>كان </a:t>
            </a:r>
            <a:r>
              <a:rPr lang="ar-EG" sz="2400" b="1" dirty="0">
                <a:solidFill>
                  <a:srgbClr val="000000"/>
                </a:solidFill>
                <a:latin typeface="Times New Roman" panose="02020603050405020304" pitchFamily="18" charset="0"/>
              </a:rPr>
              <a:t>رسامًا ومصورًا مجريًا وكذلك في مدرسة باوهاوس. لقد تأثر بشدة </a:t>
            </a:r>
            <a:endParaRPr lang="ar-EG" sz="2400" b="1" dirty="0" smtClean="0">
              <a:solidFill>
                <a:srgbClr val="000000"/>
              </a:solidFill>
              <a:latin typeface="Times New Roman" panose="02020603050405020304" pitchFamily="18" charset="0"/>
            </a:endParaRPr>
          </a:p>
          <a:p>
            <a:r>
              <a:rPr lang="ar-EG" sz="2400" b="1" dirty="0" smtClean="0">
                <a:solidFill>
                  <a:srgbClr val="000000"/>
                </a:solidFill>
                <a:latin typeface="Times New Roman" panose="02020603050405020304" pitchFamily="18" charset="0"/>
              </a:rPr>
              <a:t>بالبناءة ودافع </a:t>
            </a:r>
            <a:r>
              <a:rPr lang="ar-EG" sz="2400" b="1" dirty="0">
                <a:solidFill>
                  <a:srgbClr val="000000"/>
                </a:solidFill>
                <a:latin typeface="Times New Roman" panose="02020603050405020304" pitchFamily="18" charset="0"/>
              </a:rPr>
              <a:t>قوي عن دمج التكنولوجيا والصناعة في الفنون.</a:t>
            </a:r>
            <a:r>
              <a:rPr lang="ar-EG" sz="2000" b="1" dirty="0">
                <a:solidFill>
                  <a:srgbClr val="000000"/>
                </a:solidFill>
                <a:latin typeface="Times New Roman" panose="02020603050405020304" pitchFamily="18" charset="0"/>
              </a:rPr>
              <a:t> </a:t>
            </a:r>
            <a:endParaRPr lang="ar-EG" sz="2000" b="1" dirty="0"/>
          </a:p>
        </p:txBody>
      </p:sp>
      <p:sp>
        <p:nvSpPr>
          <p:cNvPr id="13" name="Rectangle 12"/>
          <p:cNvSpPr/>
          <p:nvPr/>
        </p:nvSpPr>
        <p:spPr>
          <a:xfrm>
            <a:off x="3450708" y="2147178"/>
            <a:ext cx="8495867" cy="2308324"/>
          </a:xfrm>
          <a:prstGeom prst="rect">
            <a:avLst/>
          </a:prstGeom>
        </p:spPr>
        <p:txBody>
          <a:bodyPr wrap="square">
            <a:spAutoFit/>
          </a:bodyPr>
          <a:lstStyle/>
          <a:p>
            <a:r>
              <a:rPr lang="ar-EG" sz="2400" b="1" dirty="0">
                <a:solidFill>
                  <a:srgbClr val="000000"/>
                </a:solidFill>
                <a:latin typeface="Times New Roman" panose="02020603050405020304" pitchFamily="18" charset="0"/>
              </a:rPr>
              <a:t>درس </a:t>
            </a:r>
            <a:r>
              <a:rPr lang="ar-EG" sz="2400" b="1" u="sng" dirty="0">
                <a:solidFill>
                  <a:srgbClr val="5683CA"/>
                </a:solidFill>
                <a:latin typeface="Times New Roman" panose="02020603050405020304" pitchFamily="18" charset="0"/>
                <a:hlinkClick r:id="rId3"/>
              </a:rPr>
              <a:t>القانون</a:t>
            </a:r>
            <a:r>
              <a:rPr lang="ar-EG" sz="2400" b="1" dirty="0">
                <a:solidFill>
                  <a:srgbClr val="000000"/>
                </a:solidFill>
                <a:latin typeface="Times New Roman" panose="02020603050405020304" pitchFamily="18" charset="0"/>
              </a:rPr>
              <a:t> في جامعة </a:t>
            </a:r>
            <a:r>
              <a:rPr lang="ar-EG" sz="2400" b="1" dirty="0">
                <a:solidFill>
                  <a:srgbClr val="5683CA"/>
                </a:solidFill>
                <a:latin typeface="Times New Roman" panose="02020603050405020304" pitchFamily="18" charset="0"/>
                <a:hlinkClick r:id="rId4"/>
              </a:rPr>
              <a:t>بودابست</a:t>
            </a:r>
            <a:r>
              <a:rPr lang="ar-EG" sz="2400" b="1" dirty="0">
                <a:solidFill>
                  <a:srgbClr val="000000"/>
                </a:solidFill>
                <a:latin typeface="Times New Roman" panose="02020603050405020304" pitchFamily="18" charset="0"/>
              </a:rPr>
              <a:t> ، وتابعت الحرب العالمية الأولى ، وتحول إلى اللوحة </a:t>
            </a:r>
            <a:r>
              <a:rPr lang="ar-EG" sz="2400" b="1" dirty="0">
                <a:solidFill>
                  <a:srgbClr val="5683CA"/>
                </a:solidFill>
                <a:latin typeface="Times New Roman" panose="02020603050405020304" pitchFamily="18" charset="0"/>
                <a:hlinkClick r:id="rId5"/>
              </a:rPr>
              <a:t>أثناء</a:t>
            </a:r>
            <a:r>
              <a:rPr lang="ar-EG" sz="2400" b="1" dirty="0">
                <a:solidFill>
                  <a:srgbClr val="000000"/>
                </a:solidFill>
                <a:latin typeface="Times New Roman" panose="02020603050405020304" pitchFamily="18" charset="0"/>
              </a:rPr>
              <a:t> التئام الجروح ، وتأثر بالبناء التجريدي مثل موندريان. </a:t>
            </a:r>
            <a:r>
              <a:rPr lang="ar-EG" sz="2400" b="1" dirty="0">
                <a:solidFill>
                  <a:srgbClr val="5683CA"/>
                </a:solidFill>
                <a:latin typeface="Times New Roman" panose="02020603050405020304" pitchFamily="18" charset="0"/>
                <a:hlinkClick r:id="rId6"/>
              </a:rPr>
              <a:t>يخرج</a:t>
            </a:r>
            <a:r>
              <a:rPr lang="ar-EG" sz="2400" b="1" dirty="0">
                <a:solidFill>
                  <a:srgbClr val="000000"/>
                </a:solidFill>
                <a:latin typeface="Times New Roman" panose="02020603050405020304" pitchFamily="18" charset="0"/>
              </a:rPr>
              <a:t> في برلين والمؤلفين المشاركين "كتاب الفنان الجديد" مع كاساك في "22" </a:t>
            </a:r>
            <a:r>
              <a:rPr lang="ar-EG" sz="2400" b="1" dirty="0" smtClean="0">
                <a:solidFill>
                  <a:srgbClr val="000000"/>
                </a:solidFill>
                <a:latin typeface="Times New Roman" panose="02020603050405020304" pitchFamily="18" charset="0"/>
              </a:rPr>
              <a:t>أستاذ</a:t>
            </a:r>
            <a:r>
              <a:rPr lang="ar-EG" sz="2400" b="1" dirty="0">
                <a:solidFill>
                  <a:srgbClr val="000000"/>
                </a:solidFill>
                <a:latin typeface="Times New Roman" panose="02020603050405020304" pitchFamily="18" charset="0"/>
              </a:rPr>
              <a:t> </a:t>
            </a:r>
            <a:r>
              <a:rPr lang="ar-EG" sz="2400" b="1" dirty="0">
                <a:solidFill>
                  <a:srgbClr val="5683CA"/>
                </a:solidFill>
                <a:latin typeface="Times New Roman" panose="02020603050405020304" pitchFamily="18" charset="0"/>
                <a:hlinkClick r:id="rId7"/>
              </a:rPr>
              <a:t>باوهاوس</a:t>
            </a:r>
            <a:r>
              <a:rPr lang="ar-EG" sz="2400" b="1" dirty="0">
                <a:solidFill>
                  <a:srgbClr val="000000"/>
                </a:solidFill>
                <a:latin typeface="Times New Roman" panose="02020603050405020304" pitchFamily="18" charset="0"/>
              </a:rPr>
              <a:t> في '23 -28 ، يؤسس باوهاوس جديدة في شيكاغو في '37 ، يفتح معهد شيكاغو للتصميم '44 '. استخدام مواد ومنتجات شبه صناعية جديدة لفتح مناطق جديدة للنمذجة ومعالجة </a:t>
            </a:r>
            <a:r>
              <a:rPr lang="ar-EG" sz="2400" b="1" dirty="0">
                <a:solidFill>
                  <a:srgbClr val="5683CA"/>
                </a:solidFill>
                <a:latin typeface="Times New Roman" panose="02020603050405020304" pitchFamily="18" charset="0"/>
                <a:hlinkClick r:id="rId8"/>
              </a:rPr>
              <a:t>مشاكل</a:t>
            </a:r>
            <a:r>
              <a:rPr lang="ar-EG" sz="2400" b="1" dirty="0">
                <a:solidFill>
                  <a:srgbClr val="000000"/>
                </a:solidFill>
                <a:latin typeface="Times New Roman" panose="02020603050405020304" pitchFamily="18" charset="0"/>
              </a:rPr>
              <a:t> الضوء والحركة لتصميم "منظمات الضوء والفضاء".</a:t>
            </a:r>
            <a:r>
              <a:rPr lang="ar-EG" sz="2000" b="1" dirty="0">
                <a:solidFill>
                  <a:srgbClr val="000000"/>
                </a:solidFill>
                <a:latin typeface="Times New Roman" panose="02020603050405020304" pitchFamily="18" charset="0"/>
              </a:rPr>
              <a:t> </a:t>
            </a:r>
            <a:endParaRPr lang="ar-EG" sz="2000" b="1" dirty="0"/>
          </a:p>
        </p:txBody>
      </p:sp>
      <p:sp>
        <p:nvSpPr>
          <p:cNvPr id="14" name="Rectangle 13"/>
          <p:cNvSpPr/>
          <p:nvPr/>
        </p:nvSpPr>
        <p:spPr>
          <a:xfrm>
            <a:off x="3372591" y="4490613"/>
            <a:ext cx="8573984" cy="2308324"/>
          </a:xfrm>
          <a:prstGeom prst="rect">
            <a:avLst/>
          </a:prstGeom>
        </p:spPr>
        <p:txBody>
          <a:bodyPr wrap="square">
            <a:spAutoFit/>
          </a:bodyPr>
          <a:lstStyle/>
          <a:p>
            <a:r>
              <a:rPr lang="ar-EG" sz="2400" b="1" dirty="0">
                <a:solidFill>
                  <a:srgbClr val="000000"/>
                </a:solidFill>
                <a:latin typeface="Times New Roman" panose="02020603050405020304" pitchFamily="18" charset="0"/>
              </a:rPr>
              <a:t>في عام 1922 ، مع إنشاء </a:t>
            </a:r>
            <a:r>
              <a:rPr lang="en-US" sz="2400" b="1" dirty="0">
                <a:solidFill>
                  <a:srgbClr val="5683CA"/>
                </a:solidFill>
                <a:latin typeface="Times New Roman" panose="02020603050405020304" pitchFamily="18" charset="0"/>
                <a:hlinkClick r:id="rId7"/>
              </a:rPr>
              <a:t>Bauhaus</a:t>
            </a:r>
            <a:r>
              <a:rPr lang="en-US" sz="2400" b="1" dirty="0">
                <a:solidFill>
                  <a:srgbClr val="000000"/>
                </a:solidFill>
                <a:latin typeface="Times New Roman" panose="02020603050405020304" pitchFamily="18" charset="0"/>
              </a:rPr>
              <a:t> ، </a:t>
            </a:r>
            <a:r>
              <a:rPr lang="ar-EG" sz="2400" b="1" dirty="0">
                <a:solidFill>
                  <a:srgbClr val="000000"/>
                </a:solidFill>
                <a:latin typeface="Times New Roman" panose="02020603050405020304" pitchFamily="18" charset="0"/>
              </a:rPr>
              <a:t>أصبح سيدها (أستاذ) ويقود </a:t>
            </a:r>
            <a:r>
              <a:rPr lang="ar-EG" sz="2400" b="1" dirty="0">
                <a:solidFill>
                  <a:srgbClr val="5683CA"/>
                </a:solidFill>
                <a:latin typeface="Times New Roman" panose="02020603050405020304" pitchFamily="18" charset="0"/>
                <a:hlinkClick r:id="rId9"/>
              </a:rPr>
              <a:t>موقع</a:t>
            </a:r>
            <a:r>
              <a:rPr lang="ar-EG" sz="2400" b="1" dirty="0">
                <a:solidFill>
                  <a:srgbClr val="000000"/>
                </a:solidFill>
                <a:latin typeface="Times New Roman" panose="02020603050405020304" pitchFamily="18" charset="0"/>
              </a:rPr>
              <a:t> الريادة في الفن البصري مع الصور بشكل رئيسي. في عام 1928 ، مع </a:t>
            </a:r>
            <a:r>
              <a:rPr lang="ar-EG" sz="2400" b="1" dirty="0">
                <a:solidFill>
                  <a:srgbClr val="5683CA"/>
                </a:solidFill>
                <a:latin typeface="Times New Roman" panose="02020603050405020304" pitchFamily="18" charset="0"/>
                <a:hlinkClick r:id="rId10"/>
              </a:rPr>
              <a:t>استقالة</a:t>
            </a:r>
            <a:r>
              <a:rPr lang="ar-EG" sz="2400" b="1" dirty="0">
                <a:solidFill>
                  <a:srgbClr val="000000"/>
                </a:solidFill>
                <a:latin typeface="Times New Roman" panose="02020603050405020304" pitchFamily="18" charset="0"/>
              </a:rPr>
              <a:t> الرئيس </a:t>
            </a:r>
            <a:r>
              <a:rPr lang="ar-EG" sz="2400" b="1" dirty="0">
                <a:solidFill>
                  <a:srgbClr val="5683CA"/>
                </a:solidFill>
                <a:latin typeface="Times New Roman" panose="02020603050405020304" pitchFamily="18" charset="0"/>
                <a:hlinkClick r:id="rId11"/>
              </a:rPr>
              <a:t>غروبيوس</a:t>
            </a:r>
            <a:r>
              <a:rPr lang="ar-EG" sz="2400" b="1" dirty="0">
                <a:solidFill>
                  <a:srgbClr val="000000"/>
                </a:solidFill>
                <a:latin typeface="Times New Roman" panose="02020603050405020304" pitchFamily="18" charset="0"/>
              </a:rPr>
              <a:t> ، غادر باوهاوس وسافر في جميع أنحاء </a:t>
            </a:r>
            <a:r>
              <a:rPr lang="ar-EG" sz="2400" b="1" dirty="0">
                <a:solidFill>
                  <a:srgbClr val="5683CA"/>
                </a:solidFill>
                <a:latin typeface="Times New Roman" panose="02020603050405020304" pitchFamily="18" charset="0"/>
                <a:hlinkClick r:id="rId12"/>
              </a:rPr>
              <a:t>أوروبا</a:t>
            </a:r>
            <a:r>
              <a:rPr lang="ar-EG" sz="2400" b="1" dirty="0">
                <a:solidFill>
                  <a:srgbClr val="000000"/>
                </a:solidFill>
                <a:latin typeface="Times New Roman" panose="02020603050405020304" pitchFamily="18" charset="0"/>
              </a:rPr>
              <a:t> إلى الولايات المتحدة في عام 1937. أنشأنا &lt;</a:t>
            </a:r>
            <a:r>
              <a:rPr lang="en-US" sz="2400" b="1" dirty="0">
                <a:solidFill>
                  <a:srgbClr val="000000"/>
                </a:solidFill>
                <a:latin typeface="Times New Roman" panose="02020603050405020304" pitchFamily="18" charset="0"/>
              </a:rPr>
              <a:t>New Bow House&gt; </a:t>
            </a:r>
            <a:r>
              <a:rPr lang="ar-EG" sz="2400" b="1" dirty="0">
                <a:solidFill>
                  <a:srgbClr val="000000"/>
                </a:solidFill>
                <a:latin typeface="Times New Roman" panose="02020603050405020304" pitchFamily="18" charset="0"/>
              </a:rPr>
              <a:t>في شيكاغو. كان للكتاب "رؤية بصرية للحركة" (1947) ، الذي نُشر وقت </a:t>
            </a:r>
            <a:r>
              <a:rPr lang="ar-EG" sz="2400" b="1" dirty="0">
                <a:solidFill>
                  <a:srgbClr val="5683CA"/>
                </a:solidFill>
                <a:latin typeface="Times New Roman" panose="02020603050405020304" pitchFamily="18" charset="0"/>
                <a:hlinkClick r:id="rId13"/>
              </a:rPr>
              <a:t>الموت</a:t>
            </a:r>
            <a:r>
              <a:rPr lang="ar-EG" sz="2400" b="1" dirty="0">
                <a:solidFill>
                  <a:srgbClr val="000000"/>
                </a:solidFill>
                <a:latin typeface="Times New Roman" panose="02020603050405020304" pitchFamily="18" charset="0"/>
              </a:rPr>
              <a:t> ، تأثير </a:t>
            </a:r>
            <a:r>
              <a:rPr lang="ar-EG" sz="2400" b="1" dirty="0">
                <a:solidFill>
                  <a:srgbClr val="5683CA"/>
                </a:solidFill>
                <a:latin typeface="Times New Roman" panose="02020603050405020304" pitchFamily="18" charset="0"/>
                <a:hlinkClick r:id="rId14"/>
              </a:rPr>
              <a:t>كبير</a:t>
            </a:r>
            <a:r>
              <a:rPr lang="ar-EG" sz="2400" b="1" dirty="0">
                <a:solidFill>
                  <a:srgbClr val="000000"/>
                </a:solidFill>
                <a:latin typeface="Times New Roman" panose="02020603050405020304" pitchFamily="18" charset="0"/>
              </a:rPr>
              <a:t> على </a:t>
            </a:r>
            <a:r>
              <a:rPr lang="ar-EG" sz="2400" b="1" dirty="0">
                <a:solidFill>
                  <a:srgbClr val="5683CA"/>
                </a:solidFill>
                <a:latin typeface="Times New Roman" panose="02020603050405020304" pitchFamily="18" charset="0"/>
                <a:hlinkClick r:id="rId15"/>
              </a:rPr>
              <a:t>تعليم</a:t>
            </a:r>
            <a:r>
              <a:rPr lang="ar-EG" sz="2400" b="1" dirty="0">
                <a:solidFill>
                  <a:srgbClr val="000000"/>
                </a:solidFill>
                <a:latin typeface="Times New Roman" panose="02020603050405020304" pitchFamily="18" charset="0"/>
              </a:rPr>
              <a:t> الفن والتصميم بعد الحرب العالمية الثانية.</a:t>
            </a:r>
            <a:endParaRPr lang="ar-EG" sz="2400" b="1" dirty="0"/>
          </a:p>
        </p:txBody>
      </p:sp>
      <p:pic>
        <p:nvPicPr>
          <p:cNvPr id="15" name="Picture 14"/>
          <p:cNvPicPr>
            <a:picLocks noChangeAspect="1"/>
          </p:cNvPicPr>
          <p:nvPr/>
        </p:nvPicPr>
        <p:blipFill>
          <a:blip r:embed="rId16"/>
          <a:stretch>
            <a:fillRect/>
          </a:stretch>
        </p:blipFill>
        <p:spPr>
          <a:xfrm>
            <a:off x="0" y="3301340"/>
            <a:ext cx="3450709" cy="3556660"/>
          </a:xfrm>
          <a:prstGeom prst="rect">
            <a:avLst/>
          </a:prstGeom>
        </p:spPr>
      </p:pic>
    </p:spTree>
    <p:extLst>
      <p:ext uri="{BB962C8B-B14F-4D97-AF65-F5344CB8AC3E}">
        <p14:creationId xmlns:p14="http://schemas.microsoft.com/office/powerpoint/2010/main" val="3490054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7"/>
          <p:cNvSpPr>
            <a:spLocks noGrp="1"/>
          </p:cNvSpPr>
          <p:nvPr>
            <p:ph type="title"/>
          </p:nvPr>
        </p:nvSpPr>
        <p:spPr>
          <a:xfrm>
            <a:off x="839788" y="597404"/>
            <a:ext cx="10515600" cy="861005"/>
          </a:xfrm>
          <a:prstGeom prst="rect">
            <a:avLst/>
          </a:prstGeom>
        </p:spPr>
        <p:txBody>
          <a:bodyPr wrap="square">
            <a:spAutoFit/>
          </a:bodyPr>
          <a:lstStyle/>
          <a:p>
            <a:r>
              <a:rPr lang="ar-EG" sz="5400" b="1" u="sng" dirty="0" smtClean="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من اهم لوحات الفنان موهولى ناجى</a:t>
            </a:r>
            <a:endParaRPr lang="ar-EG" sz="5400" b="1" u="sng" dirty="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pic>
        <p:nvPicPr>
          <p:cNvPr id="9" name="Content Placeholder 8" descr="الباوهاوس Bauhaus مدرسة رائدة جمعت 077155520585.jpg">
            <a:hlinkClick r:id="rId3"/>
          </p:cNvPr>
          <p:cNvPicPr>
            <a:picLocks noGrp="1"/>
          </p:cNvPicPr>
          <p:nvPr>
            <p:ph sz="quarter" idx="4"/>
          </p:nvPr>
        </p:nvPicPr>
        <p:blipFill>
          <a:blip r:embed="rId4">
            <a:extLst>
              <a:ext uri="{28A0092B-C50C-407E-A947-70E740481C1C}">
                <a14:useLocalDpi xmlns:a14="http://schemas.microsoft.com/office/drawing/2010/main" val="0"/>
              </a:ext>
            </a:extLst>
          </a:blip>
          <a:srcRect/>
          <a:stretch>
            <a:fillRect/>
          </a:stretch>
        </p:blipFill>
        <p:spPr bwMode="auto">
          <a:xfrm>
            <a:off x="6097588" y="2495246"/>
            <a:ext cx="5544870" cy="4352925"/>
          </a:xfrm>
          <a:prstGeom prst="rect">
            <a:avLst/>
          </a:prstGeom>
          <a:noFill/>
          <a:ln>
            <a:noFill/>
          </a:ln>
        </p:spPr>
      </p:pic>
      <p:pic>
        <p:nvPicPr>
          <p:cNvPr id="4" name="Content Placeholder 3"/>
          <p:cNvPicPr>
            <a:picLocks noGrp="1" noChangeAspect="1"/>
          </p:cNvPicPr>
          <p:nvPr>
            <p:ph sz="half" idx="2"/>
          </p:nvPr>
        </p:nvPicPr>
        <p:blipFill>
          <a:blip r:embed="rId5"/>
          <a:stretch>
            <a:fillRect/>
          </a:stretch>
        </p:blipFill>
        <p:spPr>
          <a:xfrm>
            <a:off x="568458" y="2505074"/>
            <a:ext cx="5180106" cy="4333271"/>
          </a:xfrm>
          <a:prstGeom prst="rect">
            <a:avLst/>
          </a:prstGeom>
        </p:spPr>
      </p:pic>
    </p:spTree>
    <p:extLst>
      <p:ext uri="{BB962C8B-B14F-4D97-AF65-F5344CB8AC3E}">
        <p14:creationId xmlns:p14="http://schemas.microsoft.com/office/powerpoint/2010/main" val="8458767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5417713" y="1933651"/>
            <a:ext cx="6096000" cy="2031325"/>
          </a:xfrm>
          <a:prstGeom prst="rect">
            <a:avLst/>
          </a:prstGeom>
        </p:spPr>
        <p:txBody>
          <a:bodyPr>
            <a:spAutoFit/>
          </a:bodyPr>
          <a:lstStyle/>
          <a:p>
            <a:r>
              <a:rPr lang="ar-EG" b="1" dirty="0" smtClean="0">
                <a:solidFill>
                  <a:srgbClr val="FF0000"/>
                </a:solidFill>
                <a:latin typeface="Arial" panose="020B0604020202020204" pitchFamily="34" charset="0"/>
              </a:rPr>
              <a:t>8- فاسيلي </a:t>
            </a:r>
            <a:r>
              <a:rPr lang="ar-EG" b="1" dirty="0">
                <a:solidFill>
                  <a:srgbClr val="FF0000"/>
                </a:solidFill>
                <a:latin typeface="Arial" panose="020B0604020202020204" pitchFamily="34" charset="0"/>
              </a:rPr>
              <a:t>كاندينسكي</a:t>
            </a:r>
            <a:r>
              <a:rPr lang="ar-EG" dirty="0">
                <a:solidFill>
                  <a:srgbClr val="FF0000"/>
                </a:solidFill>
                <a:latin typeface="Arial" panose="020B0604020202020204" pitchFamily="34" charset="0"/>
              </a:rPr>
              <a:t> </a:t>
            </a:r>
            <a:r>
              <a:rPr lang="ar-EG" dirty="0" smtClean="0">
                <a:solidFill>
                  <a:srgbClr val="FF0000"/>
                </a:solidFill>
                <a:latin typeface="Arial" panose="020B0604020202020204" pitchFamily="34" charset="0"/>
              </a:rPr>
              <a:t>:-</a:t>
            </a:r>
          </a:p>
          <a:p>
            <a:pPr algn="r"/>
            <a:r>
              <a:rPr lang="ar-EG" dirty="0" smtClean="0">
                <a:solidFill>
                  <a:srgbClr val="222222"/>
                </a:solidFill>
                <a:latin typeface="Arial" panose="020B0604020202020204" pitchFamily="34" charset="0"/>
              </a:rPr>
              <a:t>(</a:t>
            </a:r>
            <a:r>
              <a:rPr lang="ar-EG" dirty="0">
                <a:solidFill>
                  <a:srgbClr val="0B0080"/>
                </a:solidFill>
                <a:latin typeface="Arial" panose="020B0604020202020204" pitchFamily="34" charset="0"/>
                <a:hlinkClick r:id="rId3" tooltip="اللغة الروسية"/>
              </a:rPr>
              <a:t>بالروسية</a:t>
            </a:r>
            <a:r>
              <a:rPr lang="ar-EG" dirty="0">
                <a:solidFill>
                  <a:srgbClr val="222222"/>
                </a:solidFill>
                <a:latin typeface="Arial" panose="020B0604020202020204" pitchFamily="34" charset="0"/>
              </a:rPr>
              <a:t>: </a:t>
            </a:r>
            <a:r>
              <a:rPr lang="az-Cyrl-AZ" dirty="0">
                <a:solidFill>
                  <a:srgbClr val="222222"/>
                </a:solidFill>
                <a:latin typeface="Arial" panose="020B0604020202020204" pitchFamily="34" charset="0"/>
              </a:rPr>
              <a:t>Василий Кандинский) </a:t>
            </a:r>
            <a:r>
              <a:rPr lang="ar-EG" dirty="0">
                <a:solidFill>
                  <a:srgbClr val="0B0080"/>
                </a:solidFill>
                <a:latin typeface="Arial" panose="020B0604020202020204" pitchFamily="34" charset="0"/>
                <a:hlinkClick r:id="rId4" tooltip="فنان"/>
              </a:rPr>
              <a:t>فنان</a:t>
            </a:r>
            <a:r>
              <a:rPr lang="ar-EG" dirty="0">
                <a:solidFill>
                  <a:srgbClr val="222222"/>
                </a:solidFill>
                <a:latin typeface="Arial" panose="020B0604020202020204" pitchFamily="34" charset="0"/>
              </a:rPr>
              <a:t> </a:t>
            </a:r>
            <a:r>
              <a:rPr lang="ar-EG" dirty="0">
                <a:solidFill>
                  <a:srgbClr val="0B0080"/>
                </a:solidFill>
                <a:latin typeface="Arial" panose="020B0604020202020204" pitchFamily="34" charset="0"/>
                <a:hlinkClick r:id="rId5" tooltip="روسيا"/>
              </a:rPr>
              <a:t>روسي</a:t>
            </a:r>
            <a:r>
              <a:rPr lang="ar-EG" dirty="0">
                <a:solidFill>
                  <a:srgbClr val="222222"/>
                </a:solidFill>
                <a:latin typeface="Arial" panose="020B0604020202020204" pitchFamily="34" charset="0"/>
              </a:rPr>
              <a:t> (</a:t>
            </a:r>
            <a:r>
              <a:rPr lang="ar-EG" dirty="0">
                <a:solidFill>
                  <a:srgbClr val="0B0080"/>
                </a:solidFill>
                <a:latin typeface="Arial" panose="020B0604020202020204" pitchFamily="34" charset="0"/>
                <a:hlinkClick r:id="rId6" tooltip="16 ديسمبر"/>
              </a:rPr>
              <a:t>16 ديسمبر</a:t>
            </a:r>
            <a:r>
              <a:rPr lang="ar-EG" dirty="0">
                <a:solidFill>
                  <a:srgbClr val="222222"/>
                </a:solidFill>
                <a:latin typeface="Arial" panose="020B0604020202020204" pitchFamily="34" charset="0"/>
              </a:rPr>
              <a:t> </a:t>
            </a:r>
            <a:r>
              <a:rPr lang="ar-EG" dirty="0">
                <a:solidFill>
                  <a:srgbClr val="0B0080"/>
                </a:solidFill>
                <a:latin typeface="Arial" panose="020B0604020202020204" pitchFamily="34" charset="0"/>
                <a:hlinkClick r:id="rId7" tooltip="1866"/>
              </a:rPr>
              <a:t>1866</a:t>
            </a:r>
            <a:r>
              <a:rPr lang="ar-EG" dirty="0">
                <a:solidFill>
                  <a:srgbClr val="222222"/>
                </a:solidFill>
                <a:latin typeface="Arial" panose="020B0604020202020204" pitchFamily="34" charset="0"/>
              </a:rPr>
              <a:t> - </a:t>
            </a:r>
            <a:r>
              <a:rPr lang="ar-EG" dirty="0">
                <a:solidFill>
                  <a:srgbClr val="0B0080"/>
                </a:solidFill>
                <a:latin typeface="Arial" panose="020B0604020202020204" pitchFamily="34" charset="0"/>
                <a:hlinkClick r:id="rId8" tooltip="13 ديسمبر"/>
              </a:rPr>
              <a:t>13 ديسمبر</a:t>
            </a:r>
            <a:r>
              <a:rPr lang="ar-EG" dirty="0">
                <a:solidFill>
                  <a:srgbClr val="222222"/>
                </a:solidFill>
                <a:latin typeface="Arial" panose="020B0604020202020204" pitchFamily="34" charset="0"/>
              </a:rPr>
              <a:t> </a:t>
            </a:r>
            <a:r>
              <a:rPr lang="ar-EG" dirty="0">
                <a:solidFill>
                  <a:srgbClr val="0B0080"/>
                </a:solidFill>
                <a:latin typeface="Arial" panose="020B0604020202020204" pitchFamily="34" charset="0"/>
                <a:hlinkClick r:id="rId9" tooltip="1944"/>
              </a:rPr>
              <a:t>1944</a:t>
            </a:r>
            <a:r>
              <a:rPr lang="ar-EG" dirty="0">
                <a:solidFill>
                  <a:srgbClr val="222222"/>
                </a:solidFill>
                <a:latin typeface="Arial" panose="020B0604020202020204" pitchFamily="34" charset="0"/>
              </a:rPr>
              <a:t>) أحد أشهر فناني القرن العشرين، اكتشافاته في مجال </a:t>
            </a:r>
            <a:r>
              <a:rPr lang="ar-EG" dirty="0">
                <a:solidFill>
                  <a:srgbClr val="0B0080"/>
                </a:solidFill>
                <a:latin typeface="Arial" panose="020B0604020202020204" pitchFamily="34" charset="0"/>
                <a:hlinkClick r:id="rId10" tooltip="فن تجريدي"/>
              </a:rPr>
              <a:t>الفن التجريدي</a:t>
            </a:r>
            <a:r>
              <a:rPr lang="ar-EG" dirty="0">
                <a:solidFill>
                  <a:srgbClr val="222222"/>
                </a:solidFill>
                <a:latin typeface="Arial" panose="020B0604020202020204" pitchFamily="34" charset="0"/>
              </a:rPr>
              <a:t> جعلته واحدا من أهم المبتكرين والمجددين في الفن الحديث. في كلتا الحالتين، كفنان وباحث نظري لعب دوراً محورياً ومهماً جدا في تطور </a:t>
            </a:r>
            <a:r>
              <a:rPr lang="ar-EG" dirty="0">
                <a:solidFill>
                  <a:srgbClr val="0B0080"/>
                </a:solidFill>
                <a:latin typeface="Arial" panose="020B0604020202020204" pitchFamily="34" charset="0"/>
                <a:hlinkClick r:id="rId10" tooltip="فن تجريدي"/>
              </a:rPr>
              <a:t>الفن التجريدي</a:t>
            </a:r>
            <a:r>
              <a:rPr lang="ar-EG" dirty="0">
                <a:solidFill>
                  <a:srgbClr val="222222"/>
                </a:solidFill>
                <a:latin typeface="Arial" panose="020B0604020202020204" pitchFamily="34" charset="0"/>
              </a:rPr>
              <a:t> (</a:t>
            </a:r>
            <a:r>
              <a:rPr lang="en-US" dirty="0">
                <a:solidFill>
                  <a:srgbClr val="222222"/>
                </a:solidFill>
                <a:latin typeface="Arial" panose="020B0604020202020204" pitchFamily="34" charset="0"/>
              </a:rPr>
              <a:t>abstraction art). </a:t>
            </a:r>
            <a:r>
              <a:rPr lang="ar-EG" dirty="0">
                <a:solidFill>
                  <a:srgbClr val="222222"/>
                </a:solidFill>
                <a:latin typeface="Arial" panose="020B0604020202020204" pitchFamily="34" charset="0"/>
              </a:rPr>
              <a:t>تنسب اليه جائزة كاندينسكي للفنون، ومن أشهر تصاميمه كرسي كاندينسكي الذي اخذ طابع مدرسة </a:t>
            </a:r>
            <a:r>
              <a:rPr lang="ar-EG" dirty="0">
                <a:solidFill>
                  <a:srgbClr val="0B0080"/>
                </a:solidFill>
                <a:latin typeface="Arial" panose="020B0604020202020204" pitchFamily="34" charset="0"/>
                <a:hlinkClick r:id="rId11" tooltip="باوهاوس"/>
              </a:rPr>
              <a:t>باوهاوس</a:t>
            </a:r>
            <a:r>
              <a:rPr lang="ar-EG" dirty="0">
                <a:solidFill>
                  <a:srgbClr val="222222"/>
                </a:solidFill>
                <a:latin typeface="Arial" panose="020B0604020202020204" pitchFamily="34" charset="0"/>
              </a:rPr>
              <a:t> في ألمانيا.</a:t>
            </a:r>
            <a:endParaRPr lang="ar-EG" dirty="0"/>
          </a:p>
        </p:txBody>
      </p:sp>
      <p:pic>
        <p:nvPicPr>
          <p:cNvPr id="6" name="Picture 5"/>
          <p:cNvPicPr>
            <a:picLocks noChangeAspect="1"/>
          </p:cNvPicPr>
          <p:nvPr/>
        </p:nvPicPr>
        <p:blipFill>
          <a:blip r:embed="rId12"/>
          <a:stretch>
            <a:fillRect/>
          </a:stretch>
        </p:blipFill>
        <p:spPr>
          <a:xfrm>
            <a:off x="1584102" y="2735244"/>
            <a:ext cx="2359182" cy="3772296"/>
          </a:xfrm>
          <a:prstGeom prst="rect">
            <a:avLst/>
          </a:prstGeom>
        </p:spPr>
      </p:pic>
      <p:sp>
        <p:nvSpPr>
          <p:cNvPr id="7" name="Rectangle 6"/>
          <p:cNvSpPr/>
          <p:nvPr/>
        </p:nvSpPr>
        <p:spPr>
          <a:xfrm>
            <a:off x="5417713" y="4621392"/>
            <a:ext cx="6096000" cy="923330"/>
          </a:xfrm>
          <a:prstGeom prst="rect">
            <a:avLst/>
          </a:prstGeom>
        </p:spPr>
        <p:txBody>
          <a:bodyPr>
            <a:spAutoFit/>
          </a:bodyPr>
          <a:lstStyle/>
          <a:p>
            <a:r>
              <a:rPr lang="ar-EG" dirty="0">
                <a:solidFill>
                  <a:srgbClr val="222222"/>
                </a:solidFill>
                <a:latin typeface="Arial" panose="020B0604020202020204" pitchFamily="34" charset="0"/>
              </a:rPr>
              <a:t>انضم عام 1921 في </a:t>
            </a:r>
            <a:r>
              <a:rPr lang="ar-EG" dirty="0">
                <a:solidFill>
                  <a:srgbClr val="0B0080"/>
                </a:solidFill>
                <a:latin typeface="Arial" panose="020B0604020202020204" pitchFamily="34" charset="0"/>
                <a:hlinkClick r:id="rId13" tooltip="ألمانيا"/>
              </a:rPr>
              <a:t>ألمانيا</a:t>
            </a:r>
            <a:r>
              <a:rPr lang="ar-EG" dirty="0">
                <a:solidFill>
                  <a:srgbClr val="222222"/>
                </a:solidFill>
                <a:latin typeface="Arial" panose="020B0604020202020204" pitchFamily="34" charset="0"/>
              </a:rPr>
              <a:t> إلى مدرسة </a:t>
            </a:r>
            <a:r>
              <a:rPr lang="ar-EG" dirty="0">
                <a:solidFill>
                  <a:srgbClr val="0B0080"/>
                </a:solidFill>
                <a:latin typeface="Arial" panose="020B0604020202020204" pitchFamily="34" charset="0"/>
                <a:hlinkClick r:id="rId11" tooltip="باوهاوس"/>
              </a:rPr>
              <a:t>باوهاوس</a:t>
            </a:r>
            <a:r>
              <a:rPr lang="ar-EG" dirty="0">
                <a:solidFill>
                  <a:srgbClr val="222222"/>
                </a:solidFill>
                <a:latin typeface="Arial" panose="020B0604020202020204" pitchFamily="34" charset="0"/>
              </a:rPr>
              <a:t> الفنية والمعمارية إلى غاية اغلاقها من قبل </a:t>
            </a:r>
            <a:r>
              <a:rPr lang="ar-EG" dirty="0">
                <a:solidFill>
                  <a:srgbClr val="0B0080"/>
                </a:solidFill>
                <a:latin typeface="Arial" panose="020B0604020202020204" pitchFamily="34" charset="0"/>
                <a:hlinkClick r:id="rId14" tooltip="نازية"/>
              </a:rPr>
              <a:t>النازيين</a:t>
            </a:r>
            <a:r>
              <a:rPr lang="ar-EG" dirty="0">
                <a:solidFill>
                  <a:srgbClr val="222222"/>
                </a:solidFill>
                <a:latin typeface="Arial" panose="020B0604020202020204" pitchFamily="34" charset="0"/>
              </a:rPr>
              <a:t> عام 1933، فانتقل بعدها إلى </a:t>
            </a:r>
            <a:r>
              <a:rPr lang="ar-EG" dirty="0">
                <a:solidFill>
                  <a:srgbClr val="0B0080"/>
                </a:solidFill>
                <a:latin typeface="Arial" panose="020B0604020202020204" pitchFamily="34" charset="0"/>
                <a:hlinkClick r:id="rId15" tooltip="فرنسا"/>
              </a:rPr>
              <a:t>فرنسا</a:t>
            </a:r>
            <a:r>
              <a:rPr lang="ar-EG" dirty="0">
                <a:solidFill>
                  <a:srgbClr val="222222"/>
                </a:solidFill>
                <a:latin typeface="Arial" panose="020B0604020202020204" pitchFamily="34" charset="0"/>
              </a:rPr>
              <a:t> ليعيش بقية حياته فيها بعد أن أصبح مواطنا فرنسيا في 1939 وتوفي هناك عام 1944</a:t>
            </a:r>
            <a:endParaRPr lang="ar-EG" dirty="0"/>
          </a:p>
        </p:txBody>
      </p:sp>
    </p:spTree>
    <p:extLst>
      <p:ext uri="{BB962C8B-B14F-4D97-AF65-F5344CB8AC3E}">
        <p14:creationId xmlns:p14="http://schemas.microsoft.com/office/powerpoint/2010/main" val="18087784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8783392" y="2259482"/>
            <a:ext cx="2936384" cy="4407998"/>
          </a:xfrm>
          <a:prstGeom prst="rect">
            <a:avLst/>
          </a:prstGeom>
        </p:spPr>
      </p:pic>
      <p:pic>
        <p:nvPicPr>
          <p:cNvPr id="4" name="Picture 3"/>
          <p:cNvPicPr>
            <a:picLocks noChangeAspect="1"/>
          </p:cNvPicPr>
          <p:nvPr/>
        </p:nvPicPr>
        <p:blipFill>
          <a:blip r:embed="rId4"/>
          <a:stretch>
            <a:fillRect/>
          </a:stretch>
        </p:blipFill>
        <p:spPr>
          <a:xfrm>
            <a:off x="5108037" y="3231657"/>
            <a:ext cx="3071792" cy="3053232"/>
          </a:xfrm>
          <a:prstGeom prst="rect">
            <a:avLst/>
          </a:prstGeom>
        </p:spPr>
      </p:pic>
      <p:pic>
        <p:nvPicPr>
          <p:cNvPr id="5" name="Picture 4" descr="الباوهاوس Bauhaus مدرسة رائدة جمعت 800px-Kandinsky_-_Co">
            <a:hlinkClick r:id="rId5"/>
          </p:cNvPr>
          <p:cNvPicPr/>
          <p:nvPr/>
        </p:nvPicPr>
        <p:blipFill>
          <a:blip r:embed="rId6">
            <a:extLst>
              <a:ext uri="{28A0092B-C50C-407E-A947-70E740481C1C}">
                <a14:useLocalDpi xmlns:a14="http://schemas.microsoft.com/office/drawing/2010/main" val="0"/>
              </a:ext>
            </a:extLst>
          </a:blip>
          <a:srcRect/>
          <a:stretch>
            <a:fillRect/>
          </a:stretch>
        </p:blipFill>
        <p:spPr bwMode="auto">
          <a:xfrm>
            <a:off x="463639" y="3536042"/>
            <a:ext cx="4151870" cy="2650524"/>
          </a:xfrm>
          <a:prstGeom prst="rect">
            <a:avLst/>
          </a:prstGeom>
          <a:noFill/>
          <a:ln>
            <a:noFill/>
          </a:ln>
        </p:spPr>
      </p:pic>
      <p:sp>
        <p:nvSpPr>
          <p:cNvPr id="6" name="Rectangle 5"/>
          <p:cNvSpPr/>
          <p:nvPr/>
        </p:nvSpPr>
        <p:spPr>
          <a:xfrm>
            <a:off x="7488042" y="1222351"/>
            <a:ext cx="3801041" cy="523220"/>
          </a:xfrm>
          <a:prstGeom prst="rect">
            <a:avLst/>
          </a:prstGeom>
        </p:spPr>
        <p:txBody>
          <a:bodyPr wrap="none">
            <a:spAutoFit/>
          </a:bodyPr>
          <a:lstStyle/>
          <a:p>
            <a:r>
              <a:rPr lang="ar-EG" sz="2800" b="1" dirty="0" smtClean="0">
                <a:solidFill>
                  <a:srgbClr val="FF0000"/>
                </a:solidFill>
                <a:latin typeface="Arial" panose="020B0604020202020204" pitchFamily="34" charset="0"/>
              </a:rPr>
              <a:t>من اعمال فاسيلي </a:t>
            </a:r>
            <a:r>
              <a:rPr lang="ar-EG" sz="2800" b="1" dirty="0">
                <a:solidFill>
                  <a:srgbClr val="FF0000"/>
                </a:solidFill>
                <a:latin typeface="Arial" panose="020B0604020202020204" pitchFamily="34" charset="0"/>
              </a:rPr>
              <a:t>كاندينسكي</a:t>
            </a:r>
            <a:r>
              <a:rPr lang="ar-EG" sz="2800" dirty="0">
                <a:solidFill>
                  <a:srgbClr val="FF0000"/>
                </a:solidFill>
                <a:latin typeface="Arial" panose="020B0604020202020204" pitchFamily="34" charset="0"/>
              </a:rPr>
              <a:t> :-</a:t>
            </a:r>
          </a:p>
        </p:txBody>
      </p:sp>
    </p:spTree>
    <p:extLst>
      <p:ext uri="{BB962C8B-B14F-4D97-AF65-F5344CB8AC3E}">
        <p14:creationId xmlns:p14="http://schemas.microsoft.com/office/powerpoint/2010/main" val="39841310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6096000" y="1339616"/>
            <a:ext cx="6096000" cy="4401205"/>
          </a:xfrm>
          <a:prstGeom prst="rect">
            <a:avLst/>
          </a:prstGeom>
        </p:spPr>
        <p:txBody>
          <a:bodyPr>
            <a:spAutoFit/>
          </a:bodyPr>
          <a:lstStyle/>
          <a:p>
            <a:pPr marL="457200" indent="-457200">
              <a:buFont typeface="+mj-lt"/>
              <a:buAutoNum type="arabicPeriod"/>
            </a:pPr>
            <a:r>
              <a:rPr lang="ar-EG" sz="2000" dirty="0" smtClean="0"/>
              <a:t>يصف </a:t>
            </a:r>
            <a:r>
              <a:rPr lang="ar-EG" sz="2000" dirty="0"/>
              <a:t>" بيت موندريان " </a:t>
            </a:r>
            <a:r>
              <a:rPr lang="en-US" sz="2000" dirty="0"/>
              <a:t>Mondrian Piet </a:t>
            </a:r>
            <a:r>
              <a:rPr lang="ar-EG" sz="2000" dirty="0"/>
              <a:t>فنه التشكيلي بأنه واقعي فهو تمثيل لما يقع وراء المظهر السطحي لألشياء، وقد كشف عن نظام الطبيعة في لوحاته، حيث حولها الي ايقاعات وتوافقات أساسها العالقات الرأسية </a:t>
            </a:r>
            <a:r>
              <a:rPr lang="ar-EG" sz="2000" dirty="0" smtClean="0"/>
              <a:t>واالافقية </a:t>
            </a:r>
            <a:r>
              <a:rPr lang="ar-EG" sz="2000" dirty="0"/>
              <a:t>وعند مشاهدة إحدى لوحاته يظهر ان موندريان قد خلق اسلوبا عصريا خاليا من الزخرفة كليا، مستندا الي </a:t>
            </a:r>
            <a:r>
              <a:rPr lang="ar-EG" sz="2000" dirty="0" smtClean="0"/>
              <a:t>الالوان </a:t>
            </a:r>
            <a:r>
              <a:rPr lang="ar-EG" sz="2000" dirty="0"/>
              <a:t>األساسية الثالثة، والي الزاوية القائمة وبذلك يصمم بالتشكيل بالمستطيالت والمربعات )4 -ص 90.) كما تتضح اتجاهات موندريان الهندسية في لوحته " تكوين ازرق واحمر واصفر ”، والتي تم تنظيمها بحيث يتم </a:t>
            </a:r>
            <a:r>
              <a:rPr lang="ar-EG" sz="2000" dirty="0" smtClean="0"/>
              <a:t>الاتزان </a:t>
            </a:r>
            <a:r>
              <a:rPr lang="ar-EG" sz="2000" dirty="0"/>
              <a:t>من خالل الترديد اللوني والتناغم الهندسي في تباين مساحة المسطحات المختلفة لأللوان، كما يتحدد استعماله في طريقة االداء بإستخدام الزاوية القايمة في خطوط أفقية وعمودية، كما ان اسلوب التلوين فيه يقوم علي استعمال </a:t>
            </a:r>
            <a:r>
              <a:rPr lang="ar-EG" sz="2000" dirty="0" smtClean="0"/>
              <a:t>الالوان </a:t>
            </a:r>
            <a:r>
              <a:rPr lang="ar-EG" sz="2000" dirty="0"/>
              <a:t>األولية في بعض مساحاته الي جانب استخدام اللون </a:t>
            </a:r>
            <a:r>
              <a:rPr lang="ar-EG" sz="2000" dirty="0" smtClean="0"/>
              <a:t>الاسود </a:t>
            </a:r>
            <a:r>
              <a:rPr lang="ar-EG" sz="2000" dirty="0"/>
              <a:t>والرمادي </a:t>
            </a:r>
            <a:r>
              <a:rPr lang="ar-EG" sz="2000" dirty="0" smtClean="0"/>
              <a:t>واالابيض </a:t>
            </a:r>
            <a:r>
              <a:rPr lang="ar-EG" sz="2000" dirty="0"/>
              <a:t>في المساحات </a:t>
            </a:r>
            <a:r>
              <a:rPr lang="ar-EG" sz="2000" dirty="0" smtClean="0"/>
              <a:t>الاخري </a:t>
            </a:r>
            <a:endParaRPr lang="ar-EG" sz="2000" dirty="0"/>
          </a:p>
        </p:txBody>
      </p:sp>
      <p:pic>
        <p:nvPicPr>
          <p:cNvPr id="3" name="Picture 2"/>
          <p:cNvPicPr>
            <a:picLocks noChangeAspect="1"/>
          </p:cNvPicPr>
          <p:nvPr/>
        </p:nvPicPr>
        <p:blipFill>
          <a:blip r:embed="rId3"/>
          <a:stretch>
            <a:fillRect/>
          </a:stretch>
        </p:blipFill>
        <p:spPr>
          <a:xfrm>
            <a:off x="0" y="2137893"/>
            <a:ext cx="6162936" cy="4715178"/>
          </a:xfrm>
          <a:prstGeom prst="rect">
            <a:avLst/>
          </a:prstGeom>
        </p:spPr>
      </p:pic>
      <p:sp>
        <p:nvSpPr>
          <p:cNvPr id="4" name="Rectangle 3"/>
          <p:cNvSpPr/>
          <p:nvPr/>
        </p:nvSpPr>
        <p:spPr>
          <a:xfrm>
            <a:off x="6181859" y="739452"/>
            <a:ext cx="5756856" cy="1200329"/>
          </a:xfrm>
          <a:prstGeom prst="rect">
            <a:avLst/>
          </a:prstGeom>
        </p:spPr>
        <p:txBody>
          <a:bodyPr wrap="square">
            <a:spAutoFit/>
          </a:bodyPr>
          <a:lstStyle/>
          <a:p>
            <a:pPr algn="l" rtl="0"/>
            <a:r>
              <a:rPr lang="en-US" sz="2400" b="1" dirty="0" smtClean="0">
                <a:solidFill>
                  <a:srgbClr val="FF0000"/>
                </a:solidFill>
              </a:rPr>
              <a:t>:Piet Mondrian</a:t>
            </a:r>
            <a:r>
              <a:rPr lang="ar-EG" sz="2400" b="1" dirty="0" smtClean="0">
                <a:solidFill>
                  <a:srgbClr val="FF0000"/>
                </a:solidFill>
              </a:rPr>
              <a:t>بيت موندريان م </a:t>
            </a:r>
            <a:r>
              <a:rPr lang="ar-EG" sz="2400" b="1" dirty="0">
                <a:solidFill>
                  <a:srgbClr val="FF0000"/>
                </a:solidFill>
              </a:rPr>
              <a:t>1944 – </a:t>
            </a:r>
            <a:r>
              <a:rPr lang="ar-EG" sz="2400" b="1" dirty="0" smtClean="0">
                <a:solidFill>
                  <a:srgbClr val="FF0000"/>
                </a:solidFill>
              </a:rPr>
              <a:t>1872</a:t>
            </a:r>
            <a:r>
              <a:rPr lang="en-US" sz="2400" b="1" dirty="0" smtClean="0">
                <a:solidFill>
                  <a:srgbClr val="FF0000"/>
                </a:solidFill>
              </a:rPr>
              <a:t> </a:t>
            </a:r>
            <a:r>
              <a:rPr lang="ar-SA" sz="2400" b="1" dirty="0" smtClean="0">
                <a:solidFill>
                  <a:srgbClr val="FF0000"/>
                </a:solidFill>
              </a:rPr>
              <a:t>9-</a:t>
            </a:r>
            <a:endParaRPr lang="ar-EG" sz="2400" dirty="0"/>
          </a:p>
          <a:p>
            <a:pPr algn="l" rtl="0"/>
            <a:endParaRPr lang="ar-EG" sz="2400" dirty="0"/>
          </a:p>
          <a:p>
            <a:r>
              <a:rPr lang="en-US" sz="2400" b="1" dirty="0" smtClean="0">
                <a:solidFill>
                  <a:srgbClr val="FF0000"/>
                </a:solidFill>
              </a:rPr>
              <a:t> </a:t>
            </a:r>
            <a:endParaRPr lang="ar-EG" dirty="0"/>
          </a:p>
        </p:txBody>
      </p:sp>
    </p:spTree>
    <p:extLst>
      <p:ext uri="{BB962C8B-B14F-4D97-AF65-F5344CB8AC3E}">
        <p14:creationId xmlns:p14="http://schemas.microsoft.com/office/powerpoint/2010/main" val="33991771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2730321"/>
            <a:ext cx="5545252" cy="3370307"/>
          </a:xfrm>
          <a:prstGeom prst="rect">
            <a:avLst/>
          </a:prstGeom>
        </p:spPr>
      </p:pic>
      <p:pic>
        <p:nvPicPr>
          <p:cNvPr id="3" name="Picture 2"/>
          <p:cNvPicPr>
            <a:picLocks noChangeAspect="1"/>
          </p:cNvPicPr>
          <p:nvPr/>
        </p:nvPicPr>
        <p:blipFill>
          <a:blip r:embed="rId4"/>
          <a:stretch>
            <a:fillRect/>
          </a:stretch>
        </p:blipFill>
        <p:spPr>
          <a:xfrm>
            <a:off x="5545252" y="1947460"/>
            <a:ext cx="6646748" cy="4578171"/>
          </a:xfrm>
          <a:prstGeom prst="rect">
            <a:avLst/>
          </a:prstGeom>
        </p:spPr>
      </p:pic>
    </p:spTree>
    <p:extLst>
      <p:ext uri="{BB962C8B-B14F-4D97-AF65-F5344CB8AC3E}">
        <p14:creationId xmlns:p14="http://schemas.microsoft.com/office/powerpoint/2010/main" val="39431086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80109" y="1085945"/>
            <a:ext cx="11707090" cy="1107996"/>
          </a:xfrm>
          <a:prstGeom prst="rect">
            <a:avLst/>
          </a:prstGeom>
        </p:spPr>
        <p:txBody>
          <a:bodyPr wrap="square">
            <a:spAutoFit/>
          </a:bodyPr>
          <a:lstStyle/>
          <a:p>
            <a:endParaRPr lang="ar-EG" sz="6600" b="1" u="sng" dirty="0" smtClean="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
        <p:nvSpPr>
          <p:cNvPr id="3" name="Rectangle 2"/>
          <p:cNvSpPr/>
          <p:nvPr/>
        </p:nvSpPr>
        <p:spPr>
          <a:xfrm>
            <a:off x="0" y="984984"/>
            <a:ext cx="11887199" cy="5586145"/>
          </a:xfrm>
          <a:prstGeom prst="rect">
            <a:avLst/>
          </a:prstGeom>
        </p:spPr>
        <p:txBody>
          <a:bodyPr wrap="square">
            <a:spAutoFit/>
          </a:bodyPr>
          <a:lstStyle/>
          <a:p>
            <a:pPr>
              <a:lnSpc>
                <a:spcPts val="1920"/>
              </a:lnSpc>
              <a:spcBef>
                <a:spcPts val="600"/>
              </a:spcBef>
              <a:spcAft>
                <a:spcPts val="600"/>
              </a:spcAft>
            </a:pPr>
            <a:r>
              <a:rPr lang="ar-EG" sz="3600" b="1" dirty="0" smtClean="0">
                <a:solidFill>
                  <a:srgbClr val="FF0000"/>
                </a:solidFill>
                <a:latin typeface="Calibri" panose="020F0502020204030204" pitchFamily="34" charset="0"/>
                <a:ea typeface="Times New Roman" panose="02020603050405020304" pitchFamily="18" charset="0"/>
              </a:rPr>
              <a:t> </a:t>
            </a:r>
            <a:r>
              <a:rPr lang="ar-EG" sz="4000" b="1" u="sng" dirty="0" smtClean="0">
                <a:solidFill>
                  <a:srgbClr val="FF0000"/>
                </a:solidFill>
                <a:latin typeface="Calibri" panose="020F0502020204030204" pitchFamily="34" charset="0"/>
                <a:ea typeface="Times New Roman" panose="02020603050405020304" pitchFamily="18" charset="0"/>
              </a:rPr>
              <a:t>نشأة المدرسة</a:t>
            </a:r>
            <a:r>
              <a:rPr lang="ar-EG" sz="4000" b="1" u="sng" dirty="0" smtClean="0">
                <a:solidFill>
                  <a:srgbClr val="FF0000"/>
                </a:solidFill>
                <a:latin typeface="Calibri" panose="020F0502020204030204" pitchFamily="34" charset="0"/>
                <a:ea typeface="Times New Roman" panose="02020603050405020304" pitchFamily="18" charset="0"/>
              </a:rPr>
              <a:t>:</a:t>
            </a:r>
          </a:p>
          <a:p>
            <a:pPr>
              <a:lnSpc>
                <a:spcPts val="1920"/>
              </a:lnSpc>
              <a:spcBef>
                <a:spcPts val="600"/>
              </a:spcBef>
              <a:spcAft>
                <a:spcPts val="600"/>
              </a:spcAft>
            </a:pPr>
            <a:endParaRPr lang="ar-EG" sz="3600" b="1" dirty="0" smtClean="0">
              <a:solidFill>
                <a:srgbClr val="FF0000"/>
              </a:solidFill>
              <a:latin typeface="Calibri" panose="020F0502020204030204" pitchFamily="34" charset="0"/>
              <a:ea typeface="Times New Roman" panose="02020603050405020304" pitchFamily="18" charset="0"/>
            </a:endParaRPr>
          </a:p>
          <a:p>
            <a:pPr>
              <a:lnSpc>
                <a:spcPts val="1920"/>
              </a:lnSpc>
              <a:spcBef>
                <a:spcPts val="600"/>
              </a:spcBef>
              <a:spcAft>
                <a:spcPts val="600"/>
              </a:spcAft>
            </a:pPr>
            <a:r>
              <a:rPr lang="ar-EG" sz="2400" b="1" dirty="0" smtClean="0">
                <a:latin typeface="Arial" panose="020B0604020202020204" pitchFamily="34" charset="0"/>
                <a:ea typeface="Times New Roman" panose="02020603050405020304" pitchFamily="18" charset="0"/>
                <a:cs typeface="Arial" panose="020B0604020202020204" pitchFamily="34" charset="0"/>
              </a:rPr>
              <a:t>باوهاوس</a:t>
            </a:r>
            <a:r>
              <a:rPr lang="ar-EG" sz="2400" b="1" dirty="0">
                <a:latin typeface="Arial" panose="020B0604020202020204" pitchFamily="34" charset="0"/>
                <a:ea typeface="Times New Roman" panose="02020603050405020304" pitchFamily="18" charset="0"/>
                <a:cs typeface="Arial" panose="020B0604020202020204" pitchFamily="34" charset="0"/>
              </a:rPr>
              <a:t> (</a:t>
            </a:r>
            <a:r>
              <a:rPr lang="ar-EG" sz="2400" b="1" u="sng" dirty="0">
                <a:latin typeface="Arial" panose="020B0604020202020204" pitchFamily="34" charset="0"/>
                <a:ea typeface="Times New Roman" panose="02020603050405020304" pitchFamily="18" charset="0"/>
                <a:cs typeface="Arial" panose="020B0604020202020204" pitchFamily="34" charset="0"/>
                <a:hlinkClick r:id="rId3" tooltip="ألمانية (توضيح)"/>
              </a:rPr>
              <a:t>الألمانية</a:t>
            </a:r>
            <a:r>
              <a:rPr lang="ar-EG" sz="2400" b="1" baseline="30000" dirty="0">
                <a:latin typeface="Arial" panose="020B0604020202020204" pitchFamily="34" charset="0"/>
                <a:ea typeface="Times New Roman" panose="02020603050405020304" pitchFamily="18" charset="0"/>
                <a:cs typeface="Arial" panose="020B0604020202020204" pitchFamily="34" charset="0"/>
              </a:rPr>
              <a:t>[</a:t>
            </a:r>
            <a:r>
              <a:rPr lang="ar-EG" sz="2400" b="1" u="sng" baseline="30000" dirty="0">
                <a:latin typeface="Arial" panose="020B0604020202020204" pitchFamily="34" charset="0"/>
                <a:ea typeface="Times New Roman" panose="02020603050405020304" pitchFamily="18" charset="0"/>
                <a:cs typeface="Arial" panose="020B0604020202020204" pitchFamily="34" charset="0"/>
                <a:hlinkClick r:id="rId3" tooltip="ألمانية (توضيح)"/>
              </a:rPr>
              <a:t>؟</a:t>
            </a:r>
            <a:r>
              <a:rPr lang="ar-EG" sz="2400" b="1" baseline="30000" dirty="0">
                <a:latin typeface="Arial" panose="020B0604020202020204" pitchFamily="34" charset="0"/>
                <a:ea typeface="Times New Roman" panose="02020603050405020304" pitchFamily="18" charset="0"/>
                <a:cs typeface="Arial" panose="020B0604020202020204" pitchFamily="34" charset="0"/>
              </a:rPr>
              <a:t>]</a:t>
            </a:r>
            <a:r>
              <a:rPr lang="ar-EG" sz="2400" b="1" dirty="0">
                <a:latin typeface="Arial" panose="020B0604020202020204" pitchFamily="34" charset="0"/>
                <a:ea typeface="Times New Roman" panose="02020603050405020304" pitchFamily="18" charset="0"/>
                <a:cs typeface="Arial" panose="020B0604020202020204" pitchFamily="34" charset="0"/>
              </a:rPr>
              <a:t>،</a:t>
            </a:r>
            <a:r>
              <a:rPr lang="en-US" sz="2400" b="1" dirty="0">
                <a:latin typeface="Arial" panose="020B0604020202020204" pitchFamily="34" charset="0"/>
                <a:ea typeface="Times New Roman" panose="02020603050405020304" pitchFamily="18" charset="0"/>
                <a:cs typeface="Arial" panose="020B0604020202020204" pitchFamily="34" charset="0"/>
              </a:rPr>
              <a:t>Bauhaus</a:t>
            </a:r>
            <a:r>
              <a:rPr lang="ar-EG" sz="2400" b="1" dirty="0">
                <a:latin typeface="Arial" panose="020B0604020202020204" pitchFamily="34" charset="0"/>
                <a:ea typeface="Times New Roman" panose="02020603050405020304" pitchFamily="18" charset="0"/>
                <a:cs typeface="Arial" panose="020B0604020202020204" pitchFamily="34" charset="0"/>
              </a:rPr>
              <a:t>) هو مصطلح يشير إلى مدرسة فنية نشأت في ألمانيا </a:t>
            </a:r>
            <a:endParaRPr lang="ar-EG" sz="2400" b="1" dirty="0" smtClean="0">
              <a:latin typeface="Arial" panose="020B0604020202020204" pitchFamily="34" charset="0"/>
              <a:ea typeface="Times New Roman" panose="02020603050405020304" pitchFamily="18" charset="0"/>
              <a:cs typeface="Arial" panose="020B0604020202020204" pitchFamily="34" charset="0"/>
            </a:endParaRPr>
          </a:p>
          <a:p>
            <a:pPr>
              <a:lnSpc>
                <a:spcPts val="1920"/>
              </a:lnSpc>
              <a:spcBef>
                <a:spcPts val="600"/>
              </a:spcBef>
              <a:spcAft>
                <a:spcPts val="600"/>
              </a:spcAft>
            </a:pPr>
            <a:r>
              <a:rPr lang="ar-EG" sz="2400" b="1" dirty="0" smtClean="0">
                <a:latin typeface="Arial" panose="020B0604020202020204" pitchFamily="34" charset="0"/>
                <a:ea typeface="Times New Roman" panose="02020603050405020304" pitchFamily="18" charset="0"/>
                <a:cs typeface="Arial" panose="020B0604020202020204" pitchFamily="34" charset="0"/>
              </a:rPr>
              <a:t>كانت </a:t>
            </a:r>
            <a:r>
              <a:rPr lang="ar-EG" sz="2400" b="1" dirty="0">
                <a:latin typeface="Arial" panose="020B0604020202020204" pitchFamily="34" charset="0"/>
                <a:ea typeface="Times New Roman" panose="02020603050405020304" pitchFamily="18" charset="0"/>
                <a:cs typeface="Arial" panose="020B0604020202020204" pitchFamily="34" charset="0"/>
              </a:rPr>
              <a:t>مهمتها الدمج بين </a:t>
            </a:r>
            <a:r>
              <a:rPr lang="ar-EG" sz="2400" b="1" dirty="0" smtClean="0">
                <a:latin typeface="Arial" panose="020B0604020202020204" pitchFamily="34" charset="0"/>
                <a:ea typeface="Times New Roman" panose="02020603050405020304" pitchFamily="18" charset="0"/>
                <a:cs typeface="Arial" panose="020B0604020202020204" pitchFamily="34" charset="0"/>
              </a:rPr>
              <a:t>الحرفة</a:t>
            </a:r>
            <a:r>
              <a:rPr lang="ar-EG" sz="2400" b="1" dirty="0">
                <a:latin typeface="Arial" panose="020B0604020202020204" pitchFamily="34" charset="0"/>
                <a:ea typeface="Times New Roman" panose="02020603050405020304" pitchFamily="18" charset="0"/>
                <a:cs typeface="Arial" panose="020B0604020202020204" pitchFamily="34" charset="0"/>
              </a:rPr>
              <a:t> </a:t>
            </a:r>
            <a:r>
              <a:rPr lang="ar-EG" sz="2400" b="1" u="sng" dirty="0">
                <a:latin typeface="Arial" panose="020B0604020202020204" pitchFamily="34" charset="0"/>
                <a:ea typeface="Times New Roman" panose="02020603050405020304" pitchFamily="18" charset="0"/>
                <a:cs typeface="Arial" panose="020B0604020202020204" pitchFamily="34" charset="0"/>
                <a:hlinkClick r:id="rId4" tooltip="فنون جميلة"/>
              </a:rPr>
              <a:t>والفنون الجميلة</a:t>
            </a:r>
            <a:r>
              <a:rPr lang="ar-EG" sz="2400" b="1" dirty="0">
                <a:latin typeface="Arial" panose="020B0604020202020204" pitchFamily="34" charset="0"/>
                <a:ea typeface="Times New Roman" panose="02020603050405020304" pitchFamily="18" charset="0"/>
                <a:cs typeface="Arial" panose="020B0604020202020204" pitchFamily="34" charset="0"/>
              </a:rPr>
              <a:t> أو ما يسمى </a:t>
            </a:r>
            <a:r>
              <a:rPr lang="ar-EG" sz="2400" b="1" u="sng" dirty="0">
                <a:latin typeface="Arial" panose="020B0604020202020204" pitchFamily="34" charset="0"/>
                <a:ea typeface="Times New Roman" panose="02020603050405020304" pitchFamily="18" charset="0"/>
                <a:cs typeface="Arial" panose="020B0604020202020204" pitchFamily="34" charset="0"/>
                <a:hlinkClick r:id="rId5" tooltip="فنون مرئية"/>
              </a:rPr>
              <a:t>بالفنون التشكيلية</a:t>
            </a:r>
            <a:r>
              <a:rPr lang="ar-EG" sz="2400" b="1" dirty="0">
                <a:latin typeface="Arial" panose="020B0604020202020204" pitchFamily="34" charset="0"/>
                <a:ea typeface="Times New Roman" panose="02020603050405020304" pitchFamily="18" charset="0"/>
                <a:cs typeface="Arial" panose="020B0604020202020204" pitchFamily="34" charset="0"/>
              </a:rPr>
              <a:t> </a:t>
            </a:r>
            <a:r>
              <a:rPr lang="ar-EG" sz="2400" b="1" u="sng" dirty="0">
                <a:latin typeface="Arial" panose="020B0604020202020204" pitchFamily="34" charset="0"/>
                <a:ea typeface="Times New Roman" panose="02020603050405020304" pitchFamily="18" charset="0"/>
                <a:cs typeface="Arial" panose="020B0604020202020204" pitchFamily="34" charset="0"/>
                <a:hlinkClick r:id="rId6" tooltip="رسم"/>
              </a:rPr>
              <a:t>كالرسم</a:t>
            </a:r>
            <a:r>
              <a:rPr lang="ar-EG" sz="2400" b="1" dirty="0">
                <a:latin typeface="Arial" panose="020B0604020202020204" pitchFamily="34" charset="0"/>
                <a:ea typeface="Times New Roman" panose="02020603050405020304" pitchFamily="18" charset="0"/>
                <a:cs typeface="Arial" panose="020B0604020202020204" pitchFamily="34" charset="0"/>
              </a:rPr>
              <a:t>، </a:t>
            </a:r>
            <a:r>
              <a:rPr lang="ar-EG" sz="2400" b="1" u="sng" dirty="0">
                <a:latin typeface="Arial" panose="020B0604020202020204" pitchFamily="34" charset="0"/>
                <a:ea typeface="Times New Roman" panose="02020603050405020304" pitchFamily="18" charset="0"/>
                <a:cs typeface="Arial" panose="020B0604020202020204" pitchFamily="34" charset="0"/>
                <a:hlinkClick r:id="rId7" tooltip="التلوين"/>
              </a:rPr>
              <a:t>التلوين</a:t>
            </a:r>
            <a:r>
              <a:rPr lang="ar-EG" sz="2400" b="1" baseline="30000" dirty="0">
                <a:latin typeface="Arial" panose="020B0604020202020204" pitchFamily="34" charset="0"/>
                <a:ea typeface="Times New Roman" panose="02020603050405020304" pitchFamily="18" charset="0"/>
                <a:cs typeface="Arial" panose="020B0604020202020204" pitchFamily="34" charset="0"/>
              </a:rPr>
              <a:t>[</a:t>
            </a:r>
            <a:r>
              <a:rPr lang="ar-EG" sz="2400" b="1" u="sng" baseline="30000" dirty="0">
                <a:latin typeface="Arial" panose="020B0604020202020204" pitchFamily="34" charset="0"/>
                <a:ea typeface="Times New Roman" panose="02020603050405020304" pitchFamily="18" charset="0"/>
                <a:cs typeface="Arial" panose="020B0604020202020204" pitchFamily="34" charset="0"/>
                <a:hlinkClick r:id="rId7" tooltip="التلوين"/>
              </a:rPr>
              <a:t>؟</a:t>
            </a:r>
            <a:r>
              <a:rPr lang="ar-EG" sz="2400" b="1" baseline="30000" dirty="0">
                <a:latin typeface="Arial" panose="020B0604020202020204" pitchFamily="34" charset="0"/>
                <a:ea typeface="Times New Roman" panose="02020603050405020304" pitchFamily="18" charset="0"/>
                <a:cs typeface="Arial" panose="020B0604020202020204" pitchFamily="34" charset="0"/>
              </a:rPr>
              <a:t>]</a:t>
            </a:r>
            <a:r>
              <a:rPr lang="ar-EG" sz="2400" b="1" dirty="0">
                <a:latin typeface="Arial" panose="020B0604020202020204" pitchFamily="34" charset="0"/>
                <a:ea typeface="Times New Roman" panose="02020603050405020304" pitchFamily="18" charset="0"/>
                <a:cs typeface="Arial" panose="020B0604020202020204" pitchFamily="34" charset="0"/>
              </a:rPr>
              <a:t>، </a:t>
            </a:r>
            <a:endParaRPr lang="ar-EG" sz="2400" b="1" dirty="0" smtClean="0">
              <a:latin typeface="Arial" panose="020B0604020202020204" pitchFamily="34" charset="0"/>
              <a:ea typeface="Times New Roman" panose="02020603050405020304" pitchFamily="18" charset="0"/>
              <a:cs typeface="Arial" panose="020B0604020202020204" pitchFamily="34" charset="0"/>
            </a:endParaRPr>
          </a:p>
          <a:p>
            <a:pPr>
              <a:lnSpc>
                <a:spcPts val="1920"/>
              </a:lnSpc>
              <a:spcBef>
                <a:spcPts val="600"/>
              </a:spcBef>
              <a:spcAft>
                <a:spcPts val="600"/>
              </a:spcAft>
            </a:pPr>
            <a:r>
              <a:rPr lang="ar-EG" sz="2400" b="1" u="sng" dirty="0" smtClean="0">
                <a:latin typeface="Arial" panose="020B0604020202020204" pitchFamily="34" charset="0"/>
                <a:ea typeface="Times New Roman" panose="02020603050405020304" pitchFamily="18" charset="0"/>
                <a:cs typeface="Arial" panose="020B0604020202020204" pitchFamily="34" charset="0"/>
                <a:hlinkClick r:id="rId8" tooltip="النحت"/>
              </a:rPr>
              <a:t>النحت</a:t>
            </a:r>
            <a:r>
              <a:rPr lang="ar-EG" sz="2400" b="1" dirty="0">
                <a:latin typeface="Arial" panose="020B0604020202020204" pitchFamily="34" charset="0"/>
                <a:ea typeface="Times New Roman" panose="02020603050405020304" pitchFamily="18" charset="0"/>
                <a:cs typeface="Arial" panose="020B0604020202020204" pitchFamily="34" charset="0"/>
              </a:rPr>
              <a:t> و</a:t>
            </a:r>
            <a:r>
              <a:rPr lang="ar-EG" sz="2400" b="1" u="sng" dirty="0">
                <a:latin typeface="Arial" panose="020B0604020202020204" pitchFamily="34" charset="0"/>
                <a:ea typeface="Times New Roman" panose="02020603050405020304" pitchFamily="18" charset="0"/>
                <a:cs typeface="Arial" panose="020B0604020202020204" pitchFamily="34" charset="0"/>
                <a:hlinkClick r:id="rId9" tooltip="العمارة"/>
              </a:rPr>
              <a:t>العمارة</a:t>
            </a:r>
            <a:r>
              <a:rPr lang="ar-EG" sz="2400" b="1" baseline="30000" dirty="0">
                <a:latin typeface="Arial" panose="020B0604020202020204" pitchFamily="34" charset="0"/>
                <a:ea typeface="Times New Roman" panose="02020603050405020304" pitchFamily="18" charset="0"/>
                <a:cs typeface="Arial" panose="020B0604020202020204" pitchFamily="34" charset="0"/>
              </a:rPr>
              <a:t>[</a:t>
            </a:r>
            <a:r>
              <a:rPr lang="ar-EG" sz="2400" b="1" u="sng" baseline="30000" dirty="0">
                <a:latin typeface="Arial" panose="020B0604020202020204" pitchFamily="34" charset="0"/>
                <a:ea typeface="Times New Roman" panose="02020603050405020304" pitchFamily="18" charset="0"/>
                <a:cs typeface="Arial" panose="020B0604020202020204" pitchFamily="34" charset="0"/>
                <a:hlinkClick r:id="rId9" tooltip="العمارة"/>
              </a:rPr>
              <a:t>؟</a:t>
            </a:r>
            <a:r>
              <a:rPr lang="ar-EG" sz="2400" b="1" baseline="30000" dirty="0">
                <a:latin typeface="Arial" panose="020B0604020202020204" pitchFamily="34" charset="0"/>
                <a:ea typeface="Times New Roman" panose="02020603050405020304" pitchFamily="18" charset="0"/>
                <a:cs typeface="Arial" panose="020B0604020202020204" pitchFamily="34" charset="0"/>
              </a:rPr>
              <a:t>]</a:t>
            </a:r>
            <a:r>
              <a:rPr lang="ar-EG" sz="2400" b="1" dirty="0">
                <a:latin typeface="Arial" panose="020B0604020202020204" pitchFamily="34" charset="0"/>
                <a:ea typeface="Times New Roman" panose="02020603050405020304" pitchFamily="18" charset="0"/>
                <a:cs typeface="Arial" panose="020B0604020202020204" pitchFamily="34" charset="0"/>
              </a:rPr>
              <a:t> من بين </a:t>
            </a:r>
            <a:r>
              <a:rPr lang="ar-EG" sz="2400" b="1" u="sng" dirty="0">
                <a:latin typeface="Arial" panose="020B0604020202020204" pitchFamily="34" charset="0"/>
                <a:ea typeface="Times New Roman" panose="02020603050405020304" pitchFamily="18" charset="0"/>
                <a:cs typeface="Arial" panose="020B0604020202020204" pitchFamily="34" charset="0"/>
                <a:hlinkClick r:id="rId10" tooltip="الفنون السبعة"/>
              </a:rPr>
              <a:t>الفنون السبعة</a:t>
            </a:r>
            <a:r>
              <a:rPr lang="ar-EG" sz="2400" b="1" dirty="0">
                <a:latin typeface="Arial" panose="020B0604020202020204" pitchFamily="34" charset="0"/>
                <a:ea typeface="Times New Roman" panose="02020603050405020304" pitchFamily="18" charset="0"/>
                <a:cs typeface="Arial" panose="020B0604020202020204" pitchFamily="34" charset="0"/>
              </a:rPr>
              <a:t>. </a:t>
            </a:r>
            <a:r>
              <a:rPr lang="ar-EG" sz="2400" b="1" dirty="0" smtClean="0">
                <a:latin typeface="Arial" panose="020B0604020202020204" pitchFamily="34" charset="0"/>
                <a:ea typeface="Times New Roman" panose="02020603050405020304" pitchFamily="18" charset="0"/>
                <a:cs typeface="Arial" panose="020B0604020202020204" pitchFamily="34" charset="0"/>
              </a:rPr>
              <a:t>تأسست </a:t>
            </a:r>
            <a:r>
              <a:rPr lang="ar-EG" sz="2400" b="1" dirty="0">
                <a:latin typeface="Arial" panose="020B0604020202020204" pitchFamily="34" charset="0"/>
                <a:ea typeface="Times New Roman" panose="02020603050405020304" pitchFamily="18" charset="0"/>
                <a:cs typeface="Arial" panose="020B0604020202020204" pitchFamily="34" charset="0"/>
              </a:rPr>
              <a:t>في مدينة </a:t>
            </a:r>
            <a:r>
              <a:rPr lang="ar-EG" sz="2400" b="1" u="sng" dirty="0">
                <a:latin typeface="Arial" panose="020B0604020202020204" pitchFamily="34" charset="0"/>
                <a:ea typeface="Times New Roman" panose="02020603050405020304" pitchFamily="18" charset="0"/>
                <a:cs typeface="Arial" panose="020B0604020202020204" pitchFamily="34" charset="0"/>
                <a:hlinkClick r:id="rId11" tooltip="فايمار"/>
              </a:rPr>
              <a:t>فايمر</a:t>
            </a:r>
            <a:r>
              <a:rPr lang="ar-EG" sz="2400" b="1" dirty="0">
                <a:latin typeface="Arial" panose="020B0604020202020204" pitchFamily="34" charset="0"/>
                <a:ea typeface="Times New Roman" panose="02020603050405020304" pitchFamily="18" charset="0"/>
                <a:cs typeface="Arial" panose="020B0604020202020204" pitchFamily="34" charset="0"/>
              </a:rPr>
              <a:t> الألمانية.</a:t>
            </a:r>
            <a:endParaRPr lang="en-US" sz="2400" b="1" dirty="0">
              <a:latin typeface="Arial" panose="020B0604020202020204" pitchFamily="34" charset="0"/>
              <a:ea typeface="Calibri" panose="020F0502020204030204" pitchFamily="34" charset="0"/>
              <a:cs typeface="Arial" panose="020B0604020202020204" pitchFamily="34" charset="0"/>
            </a:endParaRPr>
          </a:p>
          <a:p>
            <a:pPr>
              <a:lnSpc>
                <a:spcPts val="1920"/>
              </a:lnSpc>
              <a:spcBef>
                <a:spcPts val="600"/>
              </a:spcBef>
              <a:spcAft>
                <a:spcPts val="600"/>
              </a:spcAft>
            </a:pPr>
            <a:r>
              <a:rPr lang="ar-EG" sz="2400" b="1" dirty="0" smtClean="0">
                <a:latin typeface="Arial" panose="020B0604020202020204" pitchFamily="34" charset="0"/>
                <a:ea typeface="Times New Roman" panose="02020603050405020304" pitchFamily="18" charset="0"/>
                <a:cs typeface="Arial" panose="020B0604020202020204" pitchFamily="34" charset="0"/>
              </a:rPr>
              <a:t>كان </a:t>
            </a:r>
            <a:r>
              <a:rPr lang="ar-EG" sz="2400" b="1" dirty="0">
                <a:latin typeface="Arial" panose="020B0604020202020204" pitchFamily="34" charset="0"/>
                <a:ea typeface="Times New Roman" panose="02020603050405020304" pitchFamily="18" charset="0"/>
                <a:cs typeface="Arial" panose="020B0604020202020204" pitchFamily="34" charset="0"/>
              </a:rPr>
              <a:t>للباوهاوس تأثير كبير على </a:t>
            </a:r>
            <a:r>
              <a:rPr lang="ar-EG" sz="2400" b="1" u="sng" dirty="0">
                <a:latin typeface="Arial" panose="020B0604020202020204" pitchFamily="34" charset="0"/>
                <a:ea typeface="Times New Roman" panose="02020603050405020304" pitchFamily="18" charset="0"/>
                <a:cs typeface="Arial" panose="020B0604020202020204" pitchFamily="34" charset="0"/>
                <a:hlinkClick r:id="rId12" tooltip="فن"/>
              </a:rPr>
              <a:t>الفن</a:t>
            </a:r>
            <a:r>
              <a:rPr lang="ar-EG" sz="2400" b="1" dirty="0">
                <a:latin typeface="Arial" panose="020B0604020202020204" pitchFamily="34" charset="0"/>
                <a:ea typeface="Times New Roman" panose="02020603050405020304" pitchFamily="18" charset="0"/>
                <a:cs typeface="Arial" panose="020B0604020202020204" pitchFamily="34" charset="0"/>
              </a:rPr>
              <a:t> </a:t>
            </a:r>
            <a:r>
              <a:rPr lang="ar-EG" sz="2400" b="1" u="sng" dirty="0">
                <a:latin typeface="Arial" panose="020B0604020202020204" pitchFamily="34" charset="0"/>
                <a:ea typeface="Times New Roman" panose="02020603050405020304" pitchFamily="18" charset="0"/>
                <a:cs typeface="Arial" panose="020B0604020202020204" pitchFamily="34" charset="0"/>
                <a:hlinkClick r:id="rId13" tooltip="عمارة"/>
              </a:rPr>
              <a:t>والهندسة المعمارية</a:t>
            </a:r>
            <a:r>
              <a:rPr lang="ar-EG" sz="2400" b="1" dirty="0">
                <a:latin typeface="Arial" panose="020B0604020202020204" pitchFamily="34" charset="0"/>
                <a:ea typeface="Times New Roman" panose="02020603050405020304" pitchFamily="18" charset="0"/>
                <a:cs typeface="Arial" panose="020B0604020202020204" pitchFamily="34" charset="0"/>
              </a:rPr>
              <a:t> </a:t>
            </a:r>
            <a:r>
              <a:rPr lang="ar-EG" sz="2400" b="1" u="sng" dirty="0">
                <a:latin typeface="Arial" panose="020B0604020202020204" pitchFamily="34" charset="0"/>
                <a:ea typeface="Times New Roman" panose="02020603050405020304" pitchFamily="18" charset="0"/>
                <a:cs typeface="Arial" panose="020B0604020202020204" pitchFamily="34" charset="0"/>
                <a:hlinkClick r:id="rId14" tooltip="ديكور"/>
              </a:rPr>
              <a:t>والديكور</a:t>
            </a:r>
            <a:r>
              <a:rPr lang="ar-EG" sz="2400" b="1" dirty="0">
                <a:latin typeface="Arial" panose="020B0604020202020204" pitchFamily="34" charset="0"/>
                <a:ea typeface="Times New Roman" panose="02020603050405020304" pitchFamily="18" charset="0"/>
                <a:cs typeface="Arial" panose="020B0604020202020204" pitchFamily="34" charset="0"/>
              </a:rPr>
              <a:t> </a:t>
            </a:r>
            <a:r>
              <a:rPr lang="ar-EG" sz="2400" b="1" u="sng" dirty="0">
                <a:latin typeface="Arial" panose="020B0604020202020204" pitchFamily="34" charset="0"/>
                <a:ea typeface="Times New Roman" panose="02020603050405020304" pitchFamily="18" charset="0"/>
                <a:cs typeface="Arial" panose="020B0604020202020204" pitchFamily="34" charset="0"/>
                <a:hlinkClick r:id="rId15" tooltip="التصميم الخارجي (الصفحة غير موجودة)"/>
              </a:rPr>
              <a:t>والتصميم الخارجي</a:t>
            </a:r>
            <a:r>
              <a:rPr lang="ar-EG" sz="2400" b="1" dirty="0">
                <a:latin typeface="Arial" panose="020B0604020202020204" pitchFamily="34" charset="0"/>
                <a:ea typeface="Times New Roman" panose="02020603050405020304" pitchFamily="18" charset="0"/>
                <a:cs typeface="Arial" panose="020B0604020202020204" pitchFamily="34" charset="0"/>
              </a:rPr>
              <a:t> </a:t>
            </a:r>
            <a:r>
              <a:rPr lang="ar-EG" sz="2400" b="1" u="sng" dirty="0">
                <a:latin typeface="Arial" panose="020B0604020202020204" pitchFamily="34" charset="0"/>
                <a:ea typeface="Times New Roman" panose="02020603050405020304" pitchFamily="18" charset="0"/>
                <a:cs typeface="Arial" panose="020B0604020202020204" pitchFamily="34" charset="0"/>
                <a:hlinkClick r:id="rId16" tooltip="طباعة"/>
              </a:rPr>
              <a:t>والطباعة</a:t>
            </a:r>
            <a:r>
              <a:rPr lang="ar-EG" sz="2400" b="1" dirty="0">
                <a:latin typeface="Arial" panose="020B0604020202020204" pitchFamily="34" charset="0"/>
                <a:ea typeface="Times New Roman" panose="02020603050405020304" pitchFamily="18" charset="0"/>
                <a:cs typeface="Arial" panose="020B0604020202020204" pitchFamily="34" charset="0"/>
              </a:rPr>
              <a:t> </a:t>
            </a:r>
            <a:r>
              <a:rPr lang="ar-EG" sz="2400" b="1" u="sng" dirty="0">
                <a:latin typeface="Arial" panose="020B0604020202020204" pitchFamily="34" charset="0"/>
                <a:ea typeface="Times New Roman" panose="02020603050405020304" pitchFamily="18" charset="0"/>
                <a:cs typeface="Arial" panose="020B0604020202020204" pitchFamily="34" charset="0"/>
                <a:hlinkClick r:id="rId17" tooltip="تصميم الجرافيك"/>
              </a:rPr>
              <a:t>وتصميم الجرافيك</a:t>
            </a:r>
            <a:r>
              <a:rPr lang="ar-EG" sz="2400" b="1" dirty="0">
                <a:latin typeface="Arial" panose="020B0604020202020204" pitchFamily="34" charset="0"/>
                <a:ea typeface="Times New Roman" panose="02020603050405020304" pitchFamily="18" charset="0"/>
                <a:cs typeface="Arial" panose="020B0604020202020204" pitchFamily="34" charset="0"/>
              </a:rPr>
              <a:t>. </a:t>
            </a:r>
            <a:endParaRPr lang="ar-EG" sz="2400" b="1" dirty="0" smtClean="0">
              <a:latin typeface="Arial" panose="020B0604020202020204" pitchFamily="34" charset="0"/>
              <a:ea typeface="Times New Roman" panose="02020603050405020304" pitchFamily="18" charset="0"/>
              <a:cs typeface="Arial" panose="020B0604020202020204" pitchFamily="34" charset="0"/>
            </a:endParaRPr>
          </a:p>
          <a:p>
            <a:pPr>
              <a:lnSpc>
                <a:spcPts val="1920"/>
              </a:lnSpc>
              <a:spcBef>
                <a:spcPts val="600"/>
              </a:spcBef>
              <a:spcAft>
                <a:spcPts val="600"/>
              </a:spcAft>
            </a:pPr>
            <a:r>
              <a:rPr lang="ar-EG" sz="2400" b="1" dirty="0" smtClean="0">
                <a:latin typeface="Arial" panose="020B0604020202020204" pitchFamily="34" charset="0"/>
                <a:ea typeface="Times New Roman" panose="02020603050405020304" pitchFamily="18" charset="0"/>
                <a:cs typeface="Arial" panose="020B0604020202020204" pitchFamily="34" charset="0"/>
              </a:rPr>
              <a:t>يعتبر </a:t>
            </a:r>
            <a:r>
              <a:rPr lang="ar-EG" sz="2400" b="1" dirty="0">
                <a:latin typeface="Arial" panose="020B0604020202020204" pitchFamily="34" charset="0"/>
                <a:ea typeface="Times New Roman" panose="02020603050405020304" pitchFamily="18" charset="0"/>
                <a:cs typeface="Arial" panose="020B0604020202020204" pitchFamily="34" charset="0"/>
              </a:rPr>
              <a:t>أسلوب الباوهاوس في التصميم من أكثر تيارات </a:t>
            </a:r>
            <a:r>
              <a:rPr lang="ar-EG" sz="2400" b="1" u="sng" dirty="0">
                <a:latin typeface="Arial" panose="020B0604020202020204" pitchFamily="34" charset="0"/>
                <a:ea typeface="Times New Roman" panose="02020603050405020304" pitchFamily="18" charset="0"/>
                <a:cs typeface="Arial" panose="020B0604020202020204" pitchFamily="34" charset="0"/>
                <a:hlinkClick r:id="rId18" tooltip="الفن الحديث"/>
              </a:rPr>
              <a:t>الفن الحديث</a:t>
            </a:r>
            <a:r>
              <a:rPr lang="ar-EG" sz="2400" b="1" dirty="0">
                <a:latin typeface="Arial" panose="020B0604020202020204" pitchFamily="34" charset="0"/>
                <a:ea typeface="Times New Roman" panose="02020603050405020304" pitchFamily="18" charset="0"/>
                <a:cs typeface="Arial" panose="020B0604020202020204" pitchFamily="34" charset="0"/>
              </a:rPr>
              <a:t> تأثيراً في الهندسة والتصميم في </a:t>
            </a:r>
            <a:r>
              <a:rPr lang="ar-EG" sz="2400" b="1" u="sng" dirty="0">
                <a:latin typeface="Arial" panose="020B0604020202020204" pitchFamily="34" charset="0"/>
                <a:ea typeface="Times New Roman" panose="02020603050405020304" pitchFamily="18" charset="0"/>
                <a:cs typeface="Arial" panose="020B0604020202020204" pitchFamily="34" charset="0"/>
                <a:hlinkClick r:id="rId19" tooltip="فن معاصر"/>
              </a:rPr>
              <a:t>الفن المعاصر</a:t>
            </a:r>
            <a:r>
              <a:rPr lang="ar-EG" sz="2400" b="1" dirty="0">
                <a:latin typeface="Arial" panose="020B0604020202020204" pitchFamily="34" charset="0"/>
                <a:ea typeface="Times New Roman" panose="02020603050405020304" pitchFamily="18" charset="0"/>
                <a:cs typeface="Arial" panose="020B0604020202020204" pitchFamily="34" charset="0"/>
              </a:rPr>
              <a:t>.</a:t>
            </a:r>
            <a:endParaRPr lang="en-US" sz="2400" b="1" dirty="0">
              <a:latin typeface="Arial" panose="020B0604020202020204" pitchFamily="34" charset="0"/>
              <a:ea typeface="Calibri" panose="020F0502020204030204" pitchFamily="34" charset="0"/>
              <a:cs typeface="Arial" panose="020B0604020202020204" pitchFamily="34" charset="0"/>
            </a:endParaRPr>
          </a:p>
          <a:p>
            <a:pPr>
              <a:lnSpc>
                <a:spcPts val="1920"/>
              </a:lnSpc>
              <a:spcBef>
                <a:spcPts val="600"/>
              </a:spcBef>
              <a:spcAft>
                <a:spcPts val="600"/>
              </a:spcAft>
            </a:pPr>
            <a:r>
              <a:rPr lang="ar-EG" sz="2400" b="1" dirty="0">
                <a:latin typeface="Arial" panose="020B0604020202020204" pitchFamily="34" charset="0"/>
                <a:ea typeface="Times New Roman" panose="02020603050405020304" pitchFamily="18" charset="0"/>
                <a:cs typeface="Arial" panose="020B0604020202020204" pitchFamily="34" charset="0"/>
              </a:rPr>
              <a:t>قام بإيجاد المدرسة المهندس المعماري الألماني </a:t>
            </a:r>
            <a:r>
              <a:rPr lang="ar-EG" sz="2400" b="1" u="sng" dirty="0">
                <a:latin typeface="Arial" panose="020B0604020202020204" pitchFamily="34" charset="0"/>
                <a:ea typeface="Times New Roman" panose="02020603050405020304" pitchFamily="18" charset="0"/>
                <a:cs typeface="Arial" panose="020B0604020202020204" pitchFamily="34" charset="0"/>
                <a:hlinkClick r:id="rId20" tooltip="والتر غروبيوس"/>
              </a:rPr>
              <a:t>والتر غروبيوس</a:t>
            </a:r>
            <a:r>
              <a:rPr lang="ar-EG" sz="2400" b="1" dirty="0">
                <a:latin typeface="Arial" panose="020B0604020202020204" pitchFamily="34" charset="0"/>
                <a:ea typeface="Times New Roman" panose="02020603050405020304" pitchFamily="18" charset="0"/>
                <a:cs typeface="Arial" panose="020B0604020202020204" pitchFamily="34" charset="0"/>
              </a:rPr>
              <a:t> عام </a:t>
            </a:r>
            <a:r>
              <a:rPr lang="ar-EG" sz="2400" b="1" u="sng" dirty="0">
                <a:latin typeface="Arial" panose="020B0604020202020204" pitchFamily="34" charset="0"/>
                <a:ea typeface="Times New Roman" panose="02020603050405020304" pitchFamily="18" charset="0"/>
                <a:cs typeface="Arial" panose="020B0604020202020204" pitchFamily="34" charset="0"/>
                <a:hlinkClick r:id="rId21" tooltip="1919"/>
              </a:rPr>
              <a:t>1919م</a:t>
            </a:r>
            <a:r>
              <a:rPr lang="ar-EG" sz="2400" b="1" dirty="0">
                <a:latin typeface="Arial" panose="020B0604020202020204" pitchFamily="34" charset="0"/>
                <a:ea typeface="Times New Roman" panose="02020603050405020304" pitchFamily="18" charset="0"/>
                <a:cs typeface="Arial" panose="020B0604020202020204" pitchFamily="34" charset="0"/>
              </a:rPr>
              <a:t> في </a:t>
            </a:r>
            <a:r>
              <a:rPr lang="ar-EG" sz="2400" b="1" u="sng" dirty="0">
                <a:latin typeface="Arial" panose="020B0604020202020204" pitchFamily="34" charset="0"/>
                <a:ea typeface="Times New Roman" panose="02020603050405020304" pitchFamily="18" charset="0"/>
                <a:cs typeface="Arial" panose="020B0604020202020204" pitchFamily="34" charset="0"/>
                <a:hlinkClick r:id="rId11" tooltip="فايمار"/>
              </a:rPr>
              <a:t>فايمار</a:t>
            </a:r>
            <a:r>
              <a:rPr lang="ar-EG" sz="2400" b="1" dirty="0">
                <a:latin typeface="Arial" panose="020B0604020202020204" pitchFamily="34" charset="0"/>
                <a:ea typeface="Times New Roman" panose="02020603050405020304" pitchFamily="18" charset="0"/>
                <a:cs typeface="Arial" panose="020B0604020202020204" pitchFamily="34" charset="0"/>
              </a:rPr>
              <a:t> في </a:t>
            </a:r>
            <a:r>
              <a:rPr lang="ar-EG" sz="2400" b="1" u="sng" dirty="0">
                <a:latin typeface="Arial" panose="020B0604020202020204" pitchFamily="34" charset="0"/>
                <a:ea typeface="Times New Roman" panose="02020603050405020304" pitchFamily="18" charset="0"/>
                <a:cs typeface="Arial" panose="020B0604020202020204" pitchFamily="34" charset="0"/>
                <a:hlinkClick r:id="rId22" tooltip="ألمانيا"/>
              </a:rPr>
              <a:t>ألمانيا</a:t>
            </a:r>
            <a:r>
              <a:rPr lang="ar-EG" sz="2400" b="1" dirty="0">
                <a:latin typeface="Arial" panose="020B0604020202020204" pitchFamily="34" charset="0"/>
                <a:ea typeface="Times New Roman" panose="02020603050405020304" pitchFamily="18" charset="0"/>
                <a:cs typeface="Arial" panose="020B0604020202020204" pitchFamily="34" charset="0"/>
              </a:rPr>
              <a:t> إلى حين أن </a:t>
            </a:r>
            <a:r>
              <a:rPr lang="ar-EG" sz="2400" b="1" dirty="0" smtClean="0">
                <a:latin typeface="Arial" panose="020B0604020202020204" pitchFamily="34" charset="0"/>
                <a:ea typeface="Times New Roman" panose="02020603050405020304" pitchFamily="18" charset="0"/>
                <a:cs typeface="Arial" panose="020B0604020202020204" pitchFamily="34" charset="0"/>
              </a:rPr>
              <a:t>انتقلت </a:t>
            </a:r>
            <a:r>
              <a:rPr lang="ar-EG" sz="2400" b="1" dirty="0">
                <a:latin typeface="Arial" panose="020B0604020202020204" pitchFamily="34" charset="0"/>
                <a:ea typeface="Times New Roman" panose="02020603050405020304" pitchFamily="18" charset="0"/>
                <a:cs typeface="Arial" panose="020B0604020202020204" pitchFamily="34" charset="0"/>
              </a:rPr>
              <a:t>إلى </a:t>
            </a:r>
            <a:r>
              <a:rPr lang="ar-EG" sz="2400" b="1" u="sng" dirty="0">
                <a:latin typeface="Arial" panose="020B0604020202020204" pitchFamily="34" charset="0"/>
                <a:ea typeface="Times New Roman" panose="02020603050405020304" pitchFamily="18" charset="0"/>
                <a:cs typeface="Arial" panose="020B0604020202020204" pitchFamily="34" charset="0"/>
                <a:hlinkClick r:id="rId23" tooltip="ديساو"/>
              </a:rPr>
              <a:t>ديساو</a:t>
            </a:r>
            <a:r>
              <a:rPr lang="ar-EG" sz="2400" b="1" dirty="0">
                <a:latin typeface="Arial" panose="020B0604020202020204" pitchFamily="34" charset="0"/>
                <a:ea typeface="Times New Roman" panose="02020603050405020304" pitchFamily="18" charset="0"/>
                <a:cs typeface="Arial" panose="020B0604020202020204" pitchFamily="34" charset="0"/>
              </a:rPr>
              <a:t> عام </a:t>
            </a:r>
            <a:r>
              <a:rPr lang="ar-EG" sz="2400" b="1" u="sng" dirty="0">
                <a:latin typeface="Arial" panose="020B0604020202020204" pitchFamily="34" charset="0"/>
                <a:ea typeface="Times New Roman" panose="02020603050405020304" pitchFamily="18" charset="0"/>
                <a:cs typeface="Arial" panose="020B0604020202020204" pitchFamily="34" charset="0"/>
                <a:hlinkClick r:id="rId24" tooltip="1925"/>
              </a:rPr>
              <a:t>1925</a:t>
            </a:r>
            <a:r>
              <a:rPr lang="ar-EG" sz="2400" b="1" dirty="0">
                <a:latin typeface="Arial" panose="020B0604020202020204" pitchFamily="34" charset="0"/>
                <a:ea typeface="Times New Roman" panose="02020603050405020304" pitchFamily="18" charset="0"/>
                <a:cs typeface="Arial" panose="020B0604020202020204" pitchFamily="34" charset="0"/>
              </a:rPr>
              <a:t> ثم إلى </a:t>
            </a:r>
            <a:r>
              <a:rPr lang="ar-EG" sz="2400" b="1" u="sng" dirty="0">
                <a:latin typeface="Arial" panose="020B0604020202020204" pitchFamily="34" charset="0"/>
                <a:ea typeface="Times New Roman" panose="02020603050405020304" pitchFamily="18" charset="0"/>
                <a:cs typeface="Arial" panose="020B0604020202020204" pitchFamily="34" charset="0"/>
                <a:hlinkClick r:id="rId25" tooltip="برلين"/>
              </a:rPr>
              <a:t>برلين</a:t>
            </a:r>
            <a:r>
              <a:rPr lang="ar-EG" sz="2400" b="1" dirty="0">
                <a:latin typeface="Arial" panose="020B0604020202020204" pitchFamily="34" charset="0"/>
                <a:ea typeface="Times New Roman" panose="02020603050405020304" pitchFamily="18" charset="0"/>
                <a:cs typeface="Arial" panose="020B0604020202020204" pitchFamily="34" charset="0"/>
              </a:rPr>
              <a:t> عام </a:t>
            </a:r>
            <a:r>
              <a:rPr lang="ar-EG" sz="2400" b="1" u="sng" dirty="0">
                <a:latin typeface="Arial" panose="020B0604020202020204" pitchFamily="34" charset="0"/>
                <a:ea typeface="Times New Roman" panose="02020603050405020304" pitchFamily="18" charset="0"/>
                <a:cs typeface="Arial" panose="020B0604020202020204" pitchFamily="34" charset="0"/>
                <a:hlinkClick r:id="rId26" tooltip="1932"/>
              </a:rPr>
              <a:t>1932م</a:t>
            </a:r>
            <a:r>
              <a:rPr lang="ar-EG" sz="2400" b="1" dirty="0">
                <a:latin typeface="Arial" panose="020B0604020202020204" pitchFamily="34" charset="0"/>
                <a:ea typeface="Times New Roman" panose="02020603050405020304" pitchFamily="18" charset="0"/>
                <a:cs typeface="Arial" panose="020B0604020202020204" pitchFamily="34" charset="0"/>
              </a:rPr>
              <a:t> حيث اغلقها رئيسها (ميس) عام 1933 ميلادي قبل ان </a:t>
            </a:r>
            <a:endParaRPr lang="ar-EG" sz="2400" b="1" dirty="0" smtClean="0">
              <a:latin typeface="Arial" panose="020B0604020202020204" pitchFamily="34" charset="0"/>
              <a:ea typeface="Times New Roman" panose="02020603050405020304" pitchFamily="18" charset="0"/>
              <a:cs typeface="Arial" panose="020B0604020202020204" pitchFamily="34" charset="0"/>
            </a:endParaRPr>
          </a:p>
          <a:p>
            <a:pPr>
              <a:lnSpc>
                <a:spcPts val="1920"/>
              </a:lnSpc>
              <a:spcBef>
                <a:spcPts val="600"/>
              </a:spcBef>
              <a:spcAft>
                <a:spcPts val="600"/>
              </a:spcAft>
            </a:pPr>
            <a:r>
              <a:rPr lang="ar-EG" sz="2400" b="1" dirty="0" smtClean="0">
                <a:latin typeface="Arial" panose="020B0604020202020204" pitchFamily="34" charset="0"/>
                <a:ea typeface="Times New Roman" panose="02020603050405020304" pitchFamily="18" charset="0"/>
                <a:cs typeface="Arial" panose="020B0604020202020204" pitchFamily="34" charset="0"/>
              </a:rPr>
              <a:t>يغلقها</a:t>
            </a:r>
            <a:r>
              <a:rPr lang="ar-EG" sz="2400" b="1" dirty="0">
                <a:latin typeface="Arial" panose="020B0604020202020204" pitchFamily="34" charset="0"/>
                <a:ea typeface="Times New Roman" panose="02020603050405020304" pitchFamily="18" charset="0"/>
                <a:cs typeface="Arial" panose="020B0604020202020204" pitchFamily="34" charset="0"/>
              </a:rPr>
              <a:t> </a:t>
            </a:r>
            <a:r>
              <a:rPr lang="ar-EG" sz="2400" b="1" u="sng" dirty="0">
                <a:latin typeface="Arial" panose="020B0604020202020204" pitchFamily="34" charset="0"/>
                <a:ea typeface="Times New Roman" panose="02020603050405020304" pitchFamily="18" charset="0"/>
                <a:cs typeface="Arial" panose="020B0604020202020204" pitchFamily="34" charset="0"/>
                <a:hlinkClick r:id="rId27" tooltip="النظام النازي"/>
              </a:rPr>
              <a:t>النظام النازي</a:t>
            </a:r>
            <a:r>
              <a:rPr lang="ar-EG" sz="2400" b="1" dirty="0">
                <a:latin typeface="Arial" panose="020B0604020202020204" pitchFamily="34" charset="0"/>
                <a:ea typeface="Times New Roman" panose="02020603050405020304" pitchFamily="18" charset="0"/>
                <a:cs typeface="Arial" panose="020B0604020202020204" pitchFamily="34" charset="0"/>
              </a:rPr>
              <a:t> الحاكم آنذاك بدعوى انها عالمية الطراز مما يساهم في ضياع الهوية الألمانية، ولم يبقى منها </a:t>
            </a:r>
            <a:r>
              <a:rPr lang="ar-EG" sz="2400" b="1" dirty="0" smtClean="0">
                <a:latin typeface="Arial" panose="020B0604020202020204" pitchFamily="34" charset="0"/>
                <a:ea typeface="Times New Roman" panose="02020603050405020304" pitchFamily="18" charset="0"/>
                <a:cs typeface="Arial" panose="020B0604020202020204" pitchFamily="34" charset="0"/>
              </a:rPr>
              <a:t>سوى </a:t>
            </a:r>
            <a:r>
              <a:rPr lang="ar-EG" sz="2400" b="1" dirty="0">
                <a:latin typeface="Arial" panose="020B0604020202020204" pitchFamily="34" charset="0"/>
                <a:ea typeface="Times New Roman" panose="02020603050405020304" pitchFamily="18" charset="0"/>
                <a:cs typeface="Arial" panose="020B0604020202020204" pitchFamily="34" charset="0"/>
              </a:rPr>
              <a:t>متحف في برلين.</a:t>
            </a:r>
            <a:endParaRPr lang="en-US" sz="2400" b="1" dirty="0">
              <a:latin typeface="Arial" panose="020B0604020202020204" pitchFamily="34" charset="0"/>
              <a:ea typeface="Calibri" panose="020F0502020204030204" pitchFamily="34" charset="0"/>
              <a:cs typeface="Arial" panose="020B0604020202020204" pitchFamily="34" charset="0"/>
            </a:endParaRPr>
          </a:p>
          <a:p>
            <a:pPr>
              <a:lnSpc>
                <a:spcPts val="1920"/>
              </a:lnSpc>
              <a:spcBef>
                <a:spcPts val="600"/>
              </a:spcBef>
              <a:spcAft>
                <a:spcPts val="600"/>
              </a:spcAft>
            </a:pPr>
            <a:r>
              <a:rPr lang="ar-EG" sz="2400" b="1" dirty="0">
                <a:latin typeface="Arial" panose="020B0604020202020204" pitchFamily="34" charset="0"/>
                <a:ea typeface="Times New Roman" panose="02020603050405020304" pitchFamily="18" charset="0"/>
                <a:cs typeface="Arial" panose="020B0604020202020204" pitchFamily="34" charset="0"/>
              </a:rPr>
              <a:t>يعتبر مبنى مدرسة الباوهاوس الأولى في ألمانيا أحد المواقع الموجودة على </a:t>
            </a:r>
            <a:r>
              <a:rPr lang="ar-EG" sz="2400" b="1" u="sng" dirty="0">
                <a:latin typeface="Arial" panose="020B0604020202020204" pitchFamily="34" charset="0"/>
                <a:ea typeface="Times New Roman" panose="02020603050405020304" pitchFamily="18" charset="0"/>
                <a:cs typeface="Arial" panose="020B0604020202020204" pitchFamily="34" charset="0"/>
                <a:hlinkClick r:id="rId28" tooltip="لائحة اليونسكو لمواقع التراث العالمي (الصفحة غير موجودة)"/>
              </a:rPr>
              <a:t>لائحة اليونسكو لمواقع التراث العالمي</a:t>
            </a:r>
            <a:r>
              <a:rPr lang="ar-EG" sz="2400" b="1" dirty="0">
                <a:latin typeface="Arial" panose="020B0604020202020204" pitchFamily="34" charset="0"/>
                <a:ea typeface="Times New Roman" panose="02020603050405020304" pitchFamily="18" charset="0"/>
                <a:cs typeface="Arial" panose="020B0604020202020204" pitchFamily="34" charset="0"/>
              </a:rPr>
              <a:t>.</a:t>
            </a:r>
            <a:endParaRPr lang="en-US" sz="2400" b="1" dirty="0">
              <a:latin typeface="Arial" panose="020B0604020202020204" pitchFamily="34" charset="0"/>
              <a:ea typeface="Calibri" panose="020F0502020204030204" pitchFamily="34" charset="0"/>
              <a:cs typeface="Arial" panose="020B0604020202020204" pitchFamily="34" charset="0"/>
            </a:endParaRPr>
          </a:p>
          <a:p>
            <a:r>
              <a:rPr lang="ar-EG" sz="2400" b="1" dirty="0">
                <a:latin typeface="Arial" panose="020B0604020202020204" pitchFamily="34" charset="0"/>
                <a:ea typeface="Times New Roman" panose="02020603050405020304" pitchFamily="18" charset="0"/>
                <a:cs typeface="Arial" panose="020B0604020202020204" pitchFamily="34" charset="0"/>
              </a:rPr>
              <a:t>بعد أن تم إغلاق الأكاديمية في ألمانيا أجبر فنانو الباوهاوس على الهجرة بحثاً عن وسيلة للعيش. هاجر معظم الفنانين إلى </a:t>
            </a:r>
            <a:r>
              <a:rPr lang="ar-EG" sz="2400" b="1" u="sng" dirty="0">
                <a:latin typeface="Arial" panose="020B0604020202020204" pitchFamily="34" charset="0"/>
                <a:ea typeface="Times New Roman" panose="02020603050405020304" pitchFamily="18" charset="0"/>
                <a:cs typeface="Arial" panose="020B0604020202020204" pitchFamily="34" charset="0"/>
                <a:hlinkClick r:id="rId29" tooltip="الولايات المتحدة"/>
              </a:rPr>
              <a:t>الولايات المتحدة الأمريكية</a:t>
            </a:r>
            <a:r>
              <a:rPr lang="ar-EG" sz="2400" b="1" dirty="0">
                <a:latin typeface="Arial" panose="020B0604020202020204" pitchFamily="34" charset="0"/>
                <a:ea typeface="Times New Roman" panose="02020603050405020304" pitchFamily="18" charset="0"/>
                <a:cs typeface="Arial" panose="020B0604020202020204" pitchFamily="34" charset="0"/>
              </a:rPr>
              <a:t> من ضمنهم مؤسس المدرسة والتر غروبيوس الذي ساهم في تشييد برجي التجارة العالمية، مما ساعد في نشر طراز هذه المدرسة بشكل أكبر.</a:t>
            </a:r>
            <a:r>
              <a:rPr lang="ar-EG" sz="2400" b="1" u="sng" baseline="30000" dirty="0">
                <a:latin typeface="Arial" panose="020B0604020202020204" pitchFamily="34" charset="0"/>
                <a:ea typeface="Times New Roman" panose="02020603050405020304" pitchFamily="18" charset="0"/>
                <a:cs typeface="Arial" panose="020B0604020202020204" pitchFamily="34" charset="0"/>
                <a:hlinkClick r:id="rId30"/>
              </a:rPr>
              <a:t>[1]</a:t>
            </a:r>
            <a:endParaRPr lang="ar-EG"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823444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36674" y="3063427"/>
            <a:ext cx="5162550" cy="3409950"/>
          </a:xfrm>
          <a:prstGeom prst="rect">
            <a:avLst/>
          </a:prstGeom>
        </p:spPr>
      </p:pic>
      <p:sp>
        <p:nvSpPr>
          <p:cNvPr id="3" name="Rectangle 2"/>
          <p:cNvSpPr/>
          <p:nvPr/>
        </p:nvSpPr>
        <p:spPr>
          <a:xfrm>
            <a:off x="5728013" y="1646753"/>
            <a:ext cx="6096000" cy="4216539"/>
          </a:xfrm>
          <a:prstGeom prst="rect">
            <a:avLst/>
          </a:prstGeom>
        </p:spPr>
        <p:txBody>
          <a:bodyPr>
            <a:spAutoFit/>
          </a:bodyPr>
          <a:lstStyle/>
          <a:p>
            <a:r>
              <a:rPr lang="ar-EG" sz="2400" b="1" dirty="0">
                <a:solidFill>
                  <a:srgbClr val="FF0000"/>
                </a:solidFill>
              </a:rPr>
              <a:t>النتائج: </a:t>
            </a:r>
            <a:endParaRPr lang="ar-EG" sz="2400" b="1" dirty="0" smtClean="0">
              <a:solidFill>
                <a:srgbClr val="FF0000"/>
              </a:solidFill>
            </a:endParaRPr>
          </a:p>
          <a:p>
            <a:r>
              <a:rPr lang="ar-EG" sz="2400" b="1" dirty="0" smtClean="0"/>
              <a:t> </a:t>
            </a:r>
            <a:r>
              <a:rPr lang="ar-EG" sz="2400" b="1" dirty="0"/>
              <a:t>مدرسة الباوهاوس من اهم المدارس التي ساهمت في تحليل المنتج لعناصره </a:t>
            </a:r>
            <a:r>
              <a:rPr lang="ar-EG" sz="2400" b="1" dirty="0" smtClean="0"/>
              <a:t>الاولية </a:t>
            </a:r>
            <a:r>
              <a:rPr lang="ar-EG" sz="2400" b="1" dirty="0"/>
              <a:t>سواء على الجانب الوظيفي او الشكلي. </a:t>
            </a:r>
            <a:endParaRPr lang="ar-EG" sz="2400" b="1" dirty="0" smtClean="0"/>
          </a:p>
          <a:p>
            <a:r>
              <a:rPr lang="ar-EG" sz="2400" b="1" dirty="0" smtClean="0"/>
              <a:t> </a:t>
            </a:r>
            <a:r>
              <a:rPr lang="ar-EG" sz="2400" b="1" dirty="0"/>
              <a:t>دراسة تأثير الفكر التصميمي لمدرسة الباوهاوس على التصميم الداخلي وتصميم </a:t>
            </a:r>
            <a:r>
              <a:rPr lang="ar-EG" sz="2400" b="1" dirty="0" smtClean="0"/>
              <a:t>الملابس </a:t>
            </a:r>
            <a:r>
              <a:rPr lang="ar-EG" sz="2400" b="1" dirty="0"/>
              <a:t>في هذه الفترة. </a:t>
            </a:r>
            <a:endParaRPr lang="ar-EG" sz="2400" b="1" dirty="0" smtClean="0"/>
          </a:p>
          <a:p>
            <a:r>
              <a:rPr lang="ar-EG" sz="2400" b="1" dirty="0" smtClean="0"/>
              <a:t> </a:t>
            </a:r>
            <a:r>
              <a:rPr lang="ar-EG" sz="2400" b="1" dirty="0"/>
              <a:t>تأثر الفكر التصميمي لمصممي </a:t>
            </a:r>
            <a:r>
              <a:rPr lang="ar-EG" sz="2400" b="1" dirty="0" smtClean="0"/>
              <a:t>الملابس </a:t>
            </a:r>
            <a:r>
              <a:rPr lang="ar-EG" sz="2400" b="1" dirty="0"/>
              <a:t>بالخطوط </a:t>
            </a:r>
            <a:r>
              <a:rPr lang="ar-EG" sz="2400" b="1" dirty="0" smtClean="0"/>
              <a:t>والالوان </a:t>
            </a:r>
            <a:r>
              <a:rPr lang="ar-EG" sz="2400" b="1" dirty="0"/>
              <a:t>المميزة لمدرسة الباوهاوس. </a:t>
            </a:r>
            <a:endParaRPr lang="ar-EG" sz="2400" b="1" dirty="0" smtClean="0"/>
          </a:p>
          <a:p>
            <a:r>
              <a:rPr lang="ar-EG" sz="2400" b="1" dirty="0" smtClean="0"/>
              <a:t> </a:t>
            </a:r>
            <a:r>
              <a:rPr lang="ar-EG" sz="2400" b="1" dirty="0"/>
              <a:t>استفاد المصممين من </a:t>
            </a:r>
            <a:r>
              <a:rPr lang="ar-EG" sz="2400" b="1" dirty="0" smtClean="0"/>
              <a:t>الاتجاهات </a:t>
            </a:r>
            <a:r>
              <a:rPr lang="ar-EG" sz="2400" b="1" dirty="0"/>
              <a:t>الفكرية والخطوط التصميمية ودراسة أثرها على كل من التصميم الداخلي وتصميم </a:t>
            </a:r>
            <a:r>
              <a:rPr lang="ar-EG" sz="2400" b="1" dirty="0" smtClean="0"/>
              <a:t>الملابس تصميم المعادن.</a:t>
            </a:r>
            <a:endParaRPr lang="ar-EG" sz="2400" b="1" dirty="0"/>
          </a:p>
        </p:txBody>
      </p:sp>
    </p:spTree>
    <p:extLst>
      <p:ext uri="{BB962C8B-B14F-4D97-AF65-F5344CB8AC3E}">
        <p14:creationId xmlns:p14="http://schemas.microsoft.com/office/powerpoint/2010/main" val="4885708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2614412" y="1443636"/>
            <a:ext cx="9156880" cy="4955203"/>
          </a:xfrm>
          <a:prstGeom prst="rect">
            <a:avLst/>
          </a:prstGeom>
        </p:spPr>
        <p:txBody>
          <a:bodyPr wrap="square">
            <a:spAutoFit/>
          </a:bodyPr>
          <a:lstStyle/>
          <a:p>
            <a:r>
              <a:rPr lang="ar-SA" sz="3600" b="1" dirty="0">
                <a:solidFill>
                  <a:schemeClr val="accent1"/>
                </a:solidFill>
                <a:latin typeface="Calibri" panose="020F0502020204030204" pitchFamily="34" charset="0"/>
                <a:ea typeface="Calibri" panose="020F0502020204030204" pitchFamily="34" charset="0"/>
              </a:rPr>
              <a:t>أفكار المدرسة</a:t>
            </a:r>
            <a:r>
              <a:rPr lang="en-US" sz="3600" b="1" dirty="0">
                <a:solidFill>
                  <a:schemeClr val="accent1"/>
                </a:solidFill>
                <a:latin typeface="Calibri" panose="020F0502020204030204" pitchFamily="34" charset="0"/>
                <a:ea typeface="Calibri" panose="020F0502020204030204" pitchFamily="34" charset="0"/>
                <a:cs typeface="Arial" panose="020B0604020202020204" pitchFamily="34" charset="0"/>
              </a:rPr>
              <a:t>:</a:t>
            </a:r>
            <a:r>
              <a:rPr lang="en-US" b="1" dirty="0">
                <a:latin typeface="Calibri" panose="020F0502020204030204" pitchFamily="34" charset="0"/>
                <a:ea typeface="Calibri" panose="020F0502020204030204" pitchFamily="34" charset="0"/>
                <a:cs typeface="Arial" panose="020B0604020202020204" pitchFamily="34" charset="0"/>
              </a:rPr>
              <a:t/>
            </a:r>
            <a:br>
              <a:rPr lang="en-US" b="1" dirty="0">
                <a:latin typeface="Calibri" panose="020F0502020204030204" pitchFamily="34" charset="0"/>
                <a:ea typeface="Calibri" panose="020F0502020204030204" pitchFamily="34" charset="0"/>
                <a:cs typeface="Arial" panose="020B0604020202020204" pitchFamily="34" charset="0"/>
              </a:rPr>
            </a:br>
            <a:r>
              <a:rPr lang="en-US" sz="2000" b="1" dirty="0"/>
              <a:t>1- </a:t>
            </a:r>
            <a:r>
              <a:rPr lang="ar-SA" sz="2000" b="1" dirty="0"/>
              <a:t>إن الإبداع المعماري يجب أن يتميز بالوضوح و الصراحة و الإبتعاد عن كل ما لا يمت للعمارة الحقيقية بصلة</a:t>
            </a:r>
            <a:r>
              <a:rPr lang="en-US" sz="2000" b="1" dirty="0"/>
              <a:t>.</a:t>
            </a:r>
            <a:br>
              <a:rPr lang="en-US" sz="2000" b="1" dirty="0"/>
            </a:br>
            <a:r>
              <a:rPr lang="en-US" sz="2000" b="1" dirty="0"/>
              <a:t/>
            </a:r>
            <a:br>
              <a:rPr lang="en-US" sz="2000" b="1" dirty="0"/>
            </a:br>
            <a:r>
              <a:rPr lang="en-US" sz="2000" b="1" dirty="0"/>
              <a:t>2- </a:t>
            </a:r>
            <a:r>
              <a:rPr lang="ar-SA" sz="2000" b="1" dirty="0"/>
              <a:t>إن إقامة المباني السكنية من حيث المحتوى و التنفيذ يجب أن يتوافق مع الإمكانيات الإقتصادية. و من هنا يأتي اهتمام</a:t>
            </a:r>
            <a:r>
              <a:rPr lang="ar-SA" sz="2000" b="1" dirty="0">
                <a:hlinkClick r:id="rId3" tooltip="الباوهاوس"/>
              </a:rPr>
              <a:t>الباوهاوس</a:t>
            </a:r>
            <a:r>
              <a:rPr lang="en-US" sz="2000" b="1" dirty="0"/>
              <a:t> </a:t>
            </a:r>
            <a:r>
              <a:rPr lang="ar-SA" sz="2000" b="1" dirty="0"/>
              <a:t>بالجوانب الاقتصادية المتمثلة بمتطلبات اقتصادالوقت و الفراغ و مواد البناء و النفقات</a:t>
            </a:r>
            <a:r>
              <a:rPr lang="en-US" sz="2000" b="1" dirty="0"/>
              <a:t>.</a:t>
            </a:r>
            <a:br>
              <a:rPr lang="en-US" sz="2000" b="1" dirty="0"/>
            </a:br>
            <a:r>
              <a:rPr lang="en-US" sz="2000" b="1" dirty="0"/>
              <a:t/>
            </a:r>
            <a:br>
              <a:rPr lang="en-US" sz="2000" b="1" dirty="0"/>
            </a:br>
            <a:r>
              <a:rPr lang="en-US" sz="2000" b="1" dirty="0"/>
              <a:t>3- </a:t>
            </a:r>
            <a:r>
              <a:rPr lang="ar-SA" sz="2000" b="1" dirty="0"/>
              <a:t>يجب أن تكون المفروشات و تجهيزات المبنى سهلة المنال جميلة و متينة. و قد قدمت </a:t>
            </a:r>
            <a:r>
              <a:rPr lang="ar-SA" sz="2000" b="1" dirty="0">
                <a:hlinkClick r:id="rId3" tooltip="الباوهاوس"/>
              </a:rPr>
              <a:t>الباوهاوس</a:t>
            </a:r>
            <a:r>
              <a:rPr lang="en-US" sz="2000" b="1" dirty="0"/>
              <a:t> </a:t>
            </a:r>
            <a:r>
              <a:rPr lang="ar-SA" sz="2000" b="1" dirty="0"/>
              <a:t>عدد من الحلول و المقترحات العملية لهذا الغرض</a:t>
            </a:r>
            <a:r>
              <a:rPr lang="en-US" sz="2000" b="1" dirty="0"/>
              <a:t>.</a:t>
            </a:r>
            <a:br>
              <a:rPr lang="en-US" sz="2000" b="1" dirty="0"/>
            </a:br>
            <a:r>
              <a:rPr lang="en-US" sz="2000" b="1" dirty="0"/>
              <a:t/>
            </a:r>
            <a:br>
              <a:rPr lang="en-US" sz="2000" b="1" dirty="0"/>
            </a:br>
            <a:r>
              <a:rPr lang="en-US" sz="2000" b="1" dirty="0"/>
              <a:t>4- </a:t>
            </a:r>
            <a:r>
              <a:rPr lang="ar-SA" sz="2000" b="1" dirty="0"/>
              <a:t>توحيد و نمذجة تصميم المباني السكنية، و التأكيد على أهمية اتباع أساليب البناء الجاهز و المسبق الصنع الذي سيساعد مع الزمن على تقريب الأفكار المعمارية حول العالم في سبيل الوصول إلى عمارة عالمية</a:t>
            </a:r>
            <a:r>
              <a:rPr lang="en-US" sz="2000" b="1" dirty="0"/>
              <a:t>.</a:t>
            </a:r>
            <a:br>
              <a:rPr lang="en-US" sz="2000" b="1" dirty="0"/>
            </a:br>
            <a:r>
              <a:rPr lang="en-US" sz="2000" b="1" dirty="0"/>
              <a:t/>
            </a:r>
            <a:br>
              <a:rPr lang="en-US" sz="2000" b="1" dirty="0"/>
            </a:br>
            <a:r>
              <a:rPr lang="en-US" sz="2000" b="1" dirty="0"/>
              <a:t>5- </a:t>
            </a:r>
            <a:r>
              <a:rPr lang="ar-SA" sz="2000" b="1" dirty="0"/>
              <a:t>ترى </a:t>
            </a:r>
            <a:r>
              <a:rPr lang="ar-SA" sz="2000" b="1" dirty="0">
                <a:hlinkClick r:id="rId3" tooltip="الباوهاوس"/>
              </a:rPr>
              <a:t>الباوهاوس</a:t>
            </a:r>
            <a:r>
              <a:rPr lang="en-US" sz="2000" b="1" dirty="0"/>
              <a:t> </a:t>
            </a:r>
            <a:r>
              <a:rPr lang="ar-SA" sz="2000" b="1" dirty="0"/>
              <a:t>مستقبل العمارة في العمل المعماري الجماعي الذي يتسم بالعطاء و الديمقراطية و التوجه الفكري المحدد</a:t>
            </a:r>
            <a:r>
              <a:rPr lang="en-US" sz="2000" b="1" dirty="0"/>
              <a:t>.</a:t>
            </a:r>
            <a:endParaRPr lang="ar-EG" sz="2000" b="1" dirty="0"/>
          </a:p>
        </p:txBody>
      </p:sp>
    </p:spTree>
    <p:extLst>
      <p:ext uri="{BB962C8B-B14F-4D97-AF65-F5344CB8AC3E}">
        <p14:creationId xmlns:p14="http://schemas.microsoft.com/office/powerpoint/2010/main" val="48234443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8306873" y="1364019"/>
            <a:ext cx="2856957" cy="461665"/>
          </a:xfrm>
          <a:prstGeom prst="rect">
            <a:avLst/>
          </a:prstGeom>
        </p:spPr>
        <p:txBody>
          <a:bodyPr wrap="square">
            <a:spAutoFit/>
          </a:bodyPr>
          <a:lstStyle/>
          <a:p>
            <a:r>
              <a:rPr lang="ar-EG" sz="1400" b="1" dirty="0">
                <a:latin typeface="alyaumFirst"/>
              </a:rPr>
              <a:t> </a:t>
            </a:r>
            <a:r>
              <a:rPr lang="ar-EG" sz="2400" b="1" dirty="0">
                <a:solidFill>
                  <a:srgbClr val="FF0000"/>
                </a:solidFill>
                <a:latin typeface="alyaumFirst"/>
              </a:rPr>
              <a:t>تاريخ الباوهاوس:</a:t>
            </a:r>
          </a:p>
        </p:txBody>
      </p:sp>
      <p:sp>
        <p:nvSpPr>
          <p:cNvPr id="5" name="Rectangle 4"/>
          <p:cNvSpPr/>
          <p:nvPr/>
        </p:nvSpPr>
        <p:spPr>
          <a:xfrm>
            <a:off x="3657601" y="2004512"/>
            <a:ext cx="7765960" cy="4192943"/>
          </a:xfrm>
          <a:prstGeom prst="rect">
            <a:avLst/>
          </a:prstGeom>
        </p:spPr>
        <p:txBody>
          <a:bodyPr wrap="square">
            <a:spAutoFit/>
          </a:bodyPr>
          <a:lstStyle/>
          <a:p>
            <a:pPr rtl="0">
              <a:lnSpc>
                <a:spcPct val="107000"/>
              </a:lnSpc>
              <a:spcAft>
                <a:spcPts val="1980"/>
              </a:spcAft>
            </a:pPr>
            <a:r>
              <a:rPr lang="ar-SA" sz="2000" dirty="0">
                <a:latin typeface="Calibri" panose="020F0502020204030204" pitchFamily="34" charset="0"/>
                <a:ea typeface="Times New Roman" panose="02020603050405020304" pitchFamily="18" charset="0"/>
              </a:rPr>
              <a:t>تأسست الباوهاوس في عام 1919 في مدينة فايمار-ألمانيا من قبل المهندس المعماري الألماني والتر غروبيوس (1883-1969). وكان هدفها الأساسي : إعادة تصور العالم المادي ليعكس وحدة كل الفنون. شرح غروبيوس هذه الرؤية لنقابة الفن والتصميم في إعلان الباوهاوس (1919)، الذي وصف فيه نقابة حرفية مثالية تجمع بين العمارة والنحت والرسم في تعبير إبداعي واحد. وضع غروبيوس مناهج قائمة على الحرفية التي من شأنها أن تحول الحرفيين والمصممين ،القادرين على خلق الأجسام المفيدة والجميلة و المناسبة، إلى هذا النظام الجديد من المعيشة</a:t>
            </a:r>
            <a:r>
              <a:rPr lang="en-US" sz="2000" dirty="0">
                <a:latin typeface="Arial" panose="020B0604020202020204" pitchFamily="34" charset="0"/>
                <a:ea typeface="Times New Roman" panose="02020603050405020304" pitchFamily="18" charset="0"/>
                <a:cs typeface="Arial" panose="020B0604020202020204" pitchFamily="34" charset="0"/>
              </a:rPr>
              <a:t>.</a:t>
            </a:r>
            <a:endParaRPr lang="en-US" sz="2000" dirty="0">
              <a:latin typeface="Calibri" panose="020F0502020204030204" pitchFamily="34" charset="0"/>
              <a:ea typeface="Calibri" panose="020F0502020204030204" pitchFamily="34" charset="0"/>
              <a:cs typeface="Arial" panose="020B0604020202020204" pitchFamily="34" charset="0"/>
            </a:endParaRPr>
          </a:p>
          <a:p>
            <a:r>
              <a:rPr lang="ar-SA" sz="2000" dirty="0">
                <a:ea typeface="Times New Roman" panose="02020603050405020304" pitchFamily="18" charset="0"/>
              </a:rPr>
              <a:t>تجمع الباوهاوس عناصر كل من الفنون الجميلة والثقافة التصميمية. يبدأ المنهاج بدورة تمهيدية تغمر  الطلاب الذين جاءوا من مجموعة متنوعة من الخلفيات الاجتماعية والتعليمية في دراسة المواد ونظرية الألوان والعلاقات الرسمية استعدادا لدراسات أكثر تخصصا. هذه الدورة التمهيدية كانت تدرس في كثير من الأحيان من قبل فنانين تشكيليين، بما في ذلك بول كلي، فاسيلي كاندينسكي، وجوسيف ألبرز، و آخرين</a:t>
            </a:r>
            <a:endParaRPr lang="ar-EG" sz="2000" dirty="0"/>
          </a:p>
        </p:txBody>
      </p:sp>
    </p:spTree>
    <p:extLst>
      <p:ext uri="{BB962C8B-B14F-4D97-AF65-F5344CB8AC3E}">
        <p14:creationId xmlns:p14="http://schemas.microsoft.com/office/powerpoint/2010/main" val="22146391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8306873" y="1364019"/>
            <a:ext cx="2856957" cy="461665"/>
          </a:xfrm>
          <a:prstGeom prst="rect">
            <a:avLst/>
          </a:prstGeom>
        </p:spPr>
        <p:txBody>
          <a:bodyPr wrap="square">
            <a:spAutoFit/>
          </a:bodyPr>
          <a:lstStyle/>
          <a:p>
            <a:r>
              <a:rPr lang="ar-EG" sz="1400" b="1" dirty="0">
                <a:solidFill>
                  <a:prstClr val="black"/>
                </a:solidFill>
                <a:latin typeface="alyaumFirst"/>
              </a:rPr>
              <a:t> </a:t>
            </a:r>
            <a:r>
              <a:rPr lang="ar-EG" sz="2400" b="1" dirty="0">
                <a:solidFill>
                  <a:srgbClr val="FF0000"/>
                </a:solidFill>
                <a:latin typeface="alyaumFirst"/>
              </a:rPr>
              <a:t>تاريخ الباوهاوس:</a:t>
            </a:r>
          </a:p>
        </p:txBody>
      </p:sp>
      <p:sp>
        <p:nvSpPr>
          <p:cNvPr id="2" name="Rectangle 1"/>
          <p:cNvSpPr/>
          <p:nvPr/>
        </p:nvSpPr>
        <p:spPr>
          <a:xfrm>
            <a:off x="3837904" y="2030269"/>
            <a:ext cx="7418231" cy="3863622"/>
          </a:xfrm>
          <a:prstGeom prst="rect">
            <a:avLst/>
          </a:prstGeom>
        </p:spPr>
        <p:txBody>
          <a:bodyPr wrap="square">
            <a:spAutoFit/>
          </a:bodyPr>
          <a:lstStyle/>
          <a:p>
            <a:pPr rtl="0">
              <a:lnSpc>
                <a:spcPct val="107000"/>
              </a:lnSpc>
              <a:spcAft>
                <a:spcPts val="1980"/>
              </a:spcAft>
            </a:pPr>
            <a:r>
              <a:rPr lang="ar-SA" sz="2000" dirty="0">
                <a:latin typeface="Calibri" panose="020F0502020204030204" pitchFamily="34" charset="0"/>
                <a:ea typeface="Times New Roman" panose="02020603050405020304" pitchFamily="18" charset="0"/>
              </a:rPr>
              <a:t>بعد انغماسهم في نظرية الباوهاوس، يدخل الطلاب ورش عمل متخصصة، تشمل أعمال المعادن، وصناعة الخزائن، والنسيج، والفخار، والطباعة، والرسم على الجدران. على الرغم من أن الهدف الأولي لغروبيوس كان توحيد الفنون من خلال الحرفية، إلا أن هذا النهج أثبت أنه غير عملي من الناحية المالية. لذلك و مع الحفاظ على التركيز على الحرف، أعاد تحديد أهداف الباوهاوس في عام 1923، مؤكدا على أهمية التصميم بالجملة. وفي هذا الوقت اعتمدت المدرسة شعار “الفن في الصناعة</a:t>
            </a:r>
            <a:r>
              <a:rPr lang="en-US" sz="2000" dirty="0">
                <a:latin typeface="Arial" panose="020B0604020202020204" pitchFamily="34" charset="0"/>
                <a:ea typeface="Times New Roman" panose="02020603050405020304" pitchFamily="18" charset="0"/>
                <a:cs typeface="Arial" panose="020B0604020202020204" pitchFamily="34" charset="0"/>
              </a:rPr>
              <a:t>”.</a:t>
            </a:r>
            <a:endParaRPr lang="en-US" sz="2000" dirty="0">
              <a:latin typeface="Calibri" panose="020F0502020204030204" pitchFamily="34" charset="0"/>
              <a:ea typeface="Calibri" panose="020F0502020204030204" pitchFamily="34" charset="0"/>
              <a:cs typeface="Arial" panose="020B0604020202020204" pitchFamily="34" charset="0"/>
            </a:endParaRPr>
          </a:p>
          <a:p>
            <a:r>
              <a:rPr lang="ar-SA" sz="2000" dirty="0">
                <a:ea typeface="Times New Roman" panose="02020603050405020304" pitchFamily="18" charset="0"/>
              </a:rPr>
              <a:t>في عام 1925، انتقلت الباوهاوس من فايمار إلى ديساو، حيث صمم غروبيوس مبنى جديد لإيواء المدرسة. هذا المبنى يحتوي على العديد من الميزات التي أصبحت في وقت لاحق السمات المميزة لعمارة الحداثة، بما في ذلك الانشائ الاطاري المعدني، والجدران الساترة الزجاجية، والمساقط الغير متناظرة، والتي قام غروبيوس فيها بتوزيع الاستوديوهات، والفصول الدراسية، والفضاء الإداري بأكبر قدر من الكفاءة والمنطق المكاني</a:t>
            </a:r>
            <a:endParaRPr lang="ar-EG" sz="2000" dirty="0"/>
          </a:p>
        </p:txBody>
      </p:sp>
    </p:spTree>
    <p:extLst>
      <p:ext uri="{BB962C8B-B14F-4D97-AF65-F5344CB8AC3E}">
        <p14:creationId xmlns:p14="http://schemas.microsoft.com/office/powerpoint/2010/main" val="41162813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9066727" y="874622"/>
            <a:ext cx="2856957" cy="461665"/>
          </a:xfrm>
          <a:prstGeom prst="rect">
            <a:avLst/>
          </a:prstGeom>
        </p:spPr>
        <p:txBody>
          <a:bodyPr wrap="square">
            <a:spAutoFit/>
          </a:bodyPr>
          <a:lstStyle/>
          <a:p>
            <a:r>
              <a:rPr lang="ar-EG" sz="1400" b="1" dirty="0">
                <a:solidFill>
                  <a:prstClr val="black"/>
                </a:solidFill>
                <a:latin typeface="alyaumFirst"/>
              </a:rPr>
              <a:t> </a:t>
            </a:r>
            <a:r>
              <a:rPr lang="ar-EG" sz="2400" b="1" dirty="0">
                <a:solidFill>
                  <a:srgbClr val="FF0000"/>
                </a:solidFill>
                <a:latin typeface="alyaumFirst"/>
              </a:rPr>
              <a:t>تاريخ الباوهاوس:</a:t>
            </a:r>
          </a:p>
        </p:txBody>
      </p:sp>
      <p:sp>
        <p:nvSpPr>
          <p:cNvPr id="3" name="Rectangle 2"/>
          <p:cNvSpPr/>
          <p:nvPr/>
        </p:nvSpPr>
        <p:spPr>
          <a:xfrm>
            <a:off x="6565083" y="1503712"/>
            <a:ext cx="2770950" cy="569387"/>
          </a:xfrm>
          <a:prstGeom prst="rect">
            <a:avLst/>
          </a:prstGeom>
        </p:spPr>
        <p:txBody>
          <a:bodyPr wrap="none">
            <a:spAutoFit/>
          </a:bodyPr>
          <a:lstStyle/>
          <a:p>
            <a:r>
              <a:rPr lang="en-US" sz="3100" kern="1800" spc="180" dirty="0">
                <a:solidFill>
                  <a:srgbClr val="434343"/>
                </a:solidFill>
                <a:latin typeface="Arial" panose="020B0604020202020204" pitchFamily="34" charset="0"/>
                <a:ea typeface="Times New Roman" panose="02020603050405020304" pitchFamily="18" charset="0"/>
              </a:rPr>
              <a:t>“</a:t>
            </a:r>
            <a:r>
              <a:rPr lang="ar-SA" sz="3100" kern="1800" spc="180" dirty="0">
                <a:solidFill>
                  <a:srgbClr val="434343"/>
                </a:solidFill>
                <a:latin typeface="Arial" panose="020B0604020202020204" pitchFamily="34" charset="0"/>
                <a:ea typeface="Times New Roman" panose="02020603050405020304" pitchFamily="18" charset="0"/>
              </a:rPr>
              <a:t>الفن في الصناعة</a:t>
            </a:r>
            <a:endParaRPr lang="ar-EG" dirty="0"/>
          </a:p>
        </p:txBody>
      </p:sp>
      <p:sp>
        <p:nvSpPr>
          <p:cNvPr id="5" name="Rectangle 4"/>
          <p:cNvSpPr/>
          <p:nvPr/>
        </p:nvSpPr>
        <p:spPr>
          <a:xfrm>
            <a:off x="2532845" y="2485622"/>
            <a:ext cx="8723290" cy="4046621"/>
          </a:xfrm>
          <a:prstGeom prst="rect">
            <a:avLst/>
          </a:prstGeom>
        </p:spPr>
        <p:txBody>
          <a:bodyPr wrap="square">
            <a:spAutoFit/>
          </a:bodyPr>
          <a:lstStyle/>
          <a:p>
            <a:pPr rtl="0">
              <a:lnSpc>
                <a:spcPct val="107000"/>
              </a:lnSpc>
              <a:spcAft>
                <a:spcPts val="1980"/>
              </a:spcAft>
            </a:pPr>
            <a:r>
              <a:rPr lang="ar-SA" dirty="0">
                <a:latin typeface="Calibri" panose="020F0502020204030204" pitchFamily="34" charset="0"/>
                <a:ea typeface="Times New Roman" panose="02020603050405020304" pitchFamily="18" charset="0"/>
              </a:rPr>
              <a:t>وكانت ورشة عمل الخزائن واحدة من أكثر الورشات شعبية في الباوهاوس. تحت إشراف مارسيل بريور من 1924 إلى 1928، هذا الاستوديو أعاد النظر في جوهر الأثاث، وغالبا ما سعى إلى نزع الطابع المادي للأشكال التقليدية مثل الكراسي إلى الحد الأدنى من وجودها. و رأى بريور أن الكراسي في نهاية المطاف سوف تختفي، و يتم استبدالها بأعمدة داعمة أو بالهواء. و قام باستيحاء تصاميم لكراسي معدنية من الأنابيب الداعمة لدراجته الهوائية، في نهاية المطاف أنتج كراسي خفيفة الوزن و عملية و يتم انتاجها بالجملة. وتم نشر بعض هذه الكراسي في مسرح مبنى ديساو</a:t>
            </a:r>
            <a:r>
              <a:rPr lang="en-US" dirty="0">
                <a:latin typeface="Arial" panose="020B0604020202020204" pitchFamily="34" charset="0"/>
                <a:ea typeface="Times New Roman" panose="02020603050405020304" pitchFamily="18" charset="0"/>
                <a:cs typeface="Arial" panose="020B0604020202020204" pitchFamily="34" charset="0"/>
              </a:rPr>
              <a:t>.</a:t>
            </a:r>
            <a:endParaRPr lang="en-US" sz="1600" dirty="0">
              <a:latin typeface="Calibri" panose="020F0502020204030204" pitchFamily="34" charset="0"/>
              <a:ea typeface="Calibri" panose="020F0502020204030204" pitchFamily="34" charset="0"/>
              <a:cs typeface="Arial" panose="020B0604020202020204" pitchFamily="34" charset="0"/>
            </a:endParaRPr>
          </a:p>
          <a:p>
            <a:r>
              <a:rPr lang="ar-SA" dirty="0">
                <a:ea typeface="Times New Roman" panose="02020603050405020304" pitchFamily="18" charset="0"/>
              </a:rPr>
              <a:t>أما ورشة النسيج، وخصوصا تحت إشراف المصمم و النساج غونتا شتولزل (1897-1983)، فقد خلقت منسوجات مجردة مناسبة للاستخدام في بيئات الباوهاوس. يدرس الطلاب فيها نظرية الألوان والتصميم وكذلك الجوانب التقنية للنسيج. شجع شتولزل التجربة مع المواد غير التقليدية، بما في ذلك السيلوفان، الألياف الزجاجية، والمعادن. وكانت الأقمشة  المنتجة من ورشة النسيج هذه ناجحة تجاريا، وتوفر الأموال الحيوية والتي كانت الباوهاوس وقتها بحاجة إليها. زينت المنسوجات جنبا إلى جنب مع لوحات الحائط المعمارية،المساحات الداخلية من المباني في الباوهاوس، وقامت بتوفير الاهتمام البصري المتعدد الألوان لهذه المساحات. ورغم أن ورشات النسيج تألفت في المقام الأول من النساء، إلا أن ذلك يرجع جزئيا إلى عدم تشجيعهن على المشاركة في مجالات أخرى. وقد دربت ورشة العمل عددا من الفنانين البارزين في مجال </a:t>
            </a:r>
            <a:endParaRPr lang="ar-EG" dirty="0"/>
          </a:p>
        </p:txBody>
      </p:sp>
    </p:spTree>
    <p:extLst>
      <p:ext uri="{BB962C8B-B14F-4D97-AF65-F5344CB8AC3E}">
        <p14:creationId xmlns:p14="http://schemas.microsoft.com/office/powerpoint/2010/main" val="27512365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9066727" y="874622"/>
            <a:ext cx="2856957" cy="461665"/>
          </a:xfrm>
          <a:prstGeom prst="rect">
            <a:avLst/>
          </a:prstGeom>
        </p:spPr>
        <p:txBody>
          <a:bodyPr wrap="square">
            <a:spAutoFit/>
          </a:bodyPr>
          <a:lstStyle/>
          <a:p>
            <a:r>
              <a:rPr lang="ar-EG" sz="1400" b="1" dirty="0">
                <a:solidFill>
                  <a:prstClr val="black"/>
                </a:solidFill>
                <a:latin typeface="alyaumFirst"/>
              </a:rPr>
              <a:t> </a:t>
            </a:r>
            <a:r>
              <a:rPr lang="ar-EG" sz="2400" b="1" dirty="0">
                <a:solidFill>
                  <a:srgbClr val="FF0000"/>
                </a:solidFill>
                <a:latin typeface="alyaumFirst"/>
              </a:rPr>
              <a:t>تاريخ الباوهاوس:</a:t>
            </a:r>
          </a:p>
        </p:txBody>
      </p:sp>
      <p:sp>
        <p:nvSpPr>
          <p:cNvPr id="3" name="Rectangle 2"/>
          <p:cNvSpPr/>
          <p:nvPr/>
        </p:nvSpPr>
        <p:spPr>
          <a:xfrm>
            <a:off x="6565083" y="1503712"/>
            <a:ext cx="2770950" cy="569387"/>
          </a:xfrm>
          <a:prstGeom prst="rect">
            <a:avLst/>
          </a:prstGeom>
        </p:spPr>
        <p:txBody>
          <a:bodyPr wrap="none">
            <a:spAutoFit/>
          </a:bodyPr>
          <a:lstStyle/>
          <a:p>
            <a:r>
              <a:rPr lang="en-US" sz="3100" kern="1800" spc="180" dirty="0">
                <a:solidFill>
                  <a:srgbClr val="434343"/>
                </a:solidFill>
                <a:latin typeface="Arial" panose="020B0604020202020204" pitchFamily="34" charset="0"/>
                <a:ea typeface="Times New Roman" panose="02020603050405020304" pitchFamily="18" charset="0"/>
              </a:rPr>
              <a:t>“</a:t>
            </a:r>
            <a:r>
              <a:rPr lang="ar-SA" sz="3100" kern="1800" spc="180" dirty="0">
                <a:solidFill>
                  <a:srgbClr val="434343"/>
                </a:solidFill>
                <a:latin typeface="Arial" panose="020B0604020202020204" pitchFamily="34" charset="0"/>
                <a:ea typeface="Times New Roman" panose="02020603050405020304" pitchFamily="18" charset="0"/>
              </a:rPr>
              <a:t>الفن في الصناعة</a:t>
            </a:r>
            <a:endParaRPr lang="ar-EG" dirty="0">
              <a:solidFill>
                <a:prstClr val="black"/>
              </a:solidFill>
            </a:endParaRPr>
          </a:p>
        </p:txBody>
      </p:sp>
      <p:sp>
        <p:nvSpPr>
          <p:cNvPr id="2" name="Rectangle 1"/>
          <p:cNvSpPr/>
          <p:nvPr/>
        </p:nvSpPr>
        <p:spPr>
          <a:xfrm>
            <a:off x="3335628" y="2240524"/>
            <a:ext cx="7920507" cy="4392997"/>
          </a:xfrm>
          <a:prstGeom prst="rect">
            <a:avLst/>
          </a:prstGeom>
        </p:spPr>
        <p:txBody>
          <a:bodyPr wrap="square">
            <a:spAutoFit/>
          </a:bodyPr>
          <a:lstStyle/>
          <a:p>
            <a:pPr rtl="0">
              <a:lnSpc>
                <a:spcPct val="107000"/>
              </a:lnSpc>
              <a:spcAft>
                <a:spcPts val="1980"/>
              </a:spcAft>
            </a:pPr>
            <a:r>
              <a:rPr lang="ar-SA" sz="2000" dirty="0">
                <a:latin typeface="Calibri" panose="020F0502020204030204" pitchFamily="34" charset="0"/>
                <a:ea typeface="Times New Roman" panose="02020603050405020304" pitchFamily="18" charset="0"/>
              </a:rPr>
              <a:t>النسيج، بما في ذلك آني ألبرس (1899-1994)، التي واصلت العمل في المنسوجات الحديثة و الكتابة عنها طوال حياتها</a:t>
            </a:r>
            <a:r>
              <a:rPr lang="en-US" sz="2000" dirty="0">
                <a:latin typeface="Arial" panose="020B0604020202020204" pitchFamily="34" charset="0"/>
                <a:ea typeface="Times New Roman" panose="02020603050405020304" pitchFamily="18" charset="0"/>
                <a:cs typeface="Arial" panose="020B0604020202020204" pitchFamily="34" charset="0"/>
              </a:rPr>
              <a:t>.</a:t>
            </a:r>
            <a:endParaRPr lang="en-US" sz="2000" dirty="0">
              <a:latin typeface="Calibri" panose="020F0502020204030204" pitchFamily="34" charset="0"/>
              <a:ea typeface="Calibri" panose="020F0502020204030204" pitchFamily="34" charset="0"/>
              <a:cs typeface="Arial" panose="020B0604020202020204" pitchFamily="34" charset="0"/>
            </a:endParaRPr>
          </a:p>
          <a:p>
            <a:r>
              <a:rPr lang="ar-SA" sz="2000" dirty="0">
                <a:ea typeface="Times New Roman" panose="02020603050405020304" pitchFamily="18" charset="0"/>
              </a:rPr>
              <a:t>وكانت أعمال المعادن ورشة عمل شعبية أخرى في الباوهاوس، جنباً إلى جنب مع ورشة عمل الخزائن، هما الأكثر نجاحاً في تطوير نماذج التصميم بالجملة. في هذا الاستوديو، قام مصممون من أمقال ماريان برانت و ويلهلم واجنفيلد، و كريستيان ديل بتصميم عناصر جميلة وحديثة مثل تركيبات الإضاءة وأدوات المائدة. في بعض الأحيان، تم استخدام هذه العناصر في الحرم الجامعي في الباوهاوس نفسها. وأضاءت المصابيح المصممة في متجر المعدن مبنى الباوهاوس وبعض مساكن أعضاء الهيئة التدريسية. كانت “برانت” أول امرأة تحضر ورشة أعمال المعادن، وحلت لاحقاً محل “لازلو موهولي ناجي” مديرة للاستوديو في عام 1928. وأصبحت العديد من تصاميمها تعبيراً مبدعأً عن جمالية الباوهاوس. إن ابريق الشاي الهندسي النحاسي والعاجي،والذي لم يتم إنتاجه على الإطلاق، يعكس تأثير معلمها “موهولي ناجي” عليها وتركيز الباوهاوس على الأشكال الصناعية. وقد تم تصميمه مع إيلاء اهتمام دقيق إلى الوظيفة وسهولة الاستخدام، من الصنبور المضاد للتسريب إلى مقبض خشب الأبنوس المقاوم للحرارة</a:t>
            </a:r>
            <a:endParaRPr lang="ar-EG" sz="2000" dirty="0"/>
          </a:p>
        </p:txBody>
      </p:sp>
    </p:spTree>
    <p:extLst>
      <p:ext uri="{BB962C8B-B14F-4D97-AF65-F5344CB8AC3E}">
        <p14:creationId xmlns:p14="http://schemas.microsoft.com/office/powerpoint/2010/main" val="17402436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9066727" y="874622"/>
            <a:ext cx="2856957" cy="461665"/>
          </a:xfrm>
          <a:prstGeom prst="rect">
            <a:avLst/>
          </a:prstGeom>
        </p:spPr>
        <p:txBody>
          <a:bodyPr wrap="square">
            <a:spAutoFit/>
          </a:bodyPr>
          <a:lstStyle/>
          <a:p>
            <a:r>
              <a:rPr lang="ar-EG" sz="1400" b="1" dirty="0">
                <a:solidFill>
                  <a:prstClr val="black"/>
                </a:solidFill>
                <a:latin typeface="alyaumFirst"/>
              </a:rPr>
              <a:t> </a:t>
            </a:r>
            <a:r>
              <a:rPr lang="ar-EG" sz="2400" b="1" dirty="0">
                <a:solidFill>
                  <a:srgbClr val="FF0000"/>
                </a:solidFill>
                <a:latin typeface="alyaumFirst"/>
              </a:rPr>
              <a:t>تاريخ الباوهاوس:</a:t>
            </a:r>
          </a:p>
        </p:txBody>
      </p:sp>
      <p:sp>
        <p:nvSpPr>
          <p:cNvPr id="3" name="Rectangle 2"/>
          <p:cNvSpPr/>
          <p:nvPr/>
        </p:nvSpPr>
        <p:spPr>
          <a:xfrm>
            <a:off x="6565083" y="1503712"/>
            <a:ext cx="2770950" cy="569387"/>
          </a:xfrm>
          <a:prstGeom prst="rect">
            <a:avLst/>
          </a:prstGeom>
        </p:spPr>
        <p:txBody>
          <a:bodyPr wrap="none">
            <a:spAutoFit/>
          </a:bodyPr>
          <a:lstStyle/>
          <a:p>
            <a:r>
              <a:rPr lang="en-US" sz="3100" kern="1800" spc="180" dirty="0">
                <a:solidFill>
                  <a:srgbClr val="434343"/>
                </a:solidFill>
                <a:latin typeface="Arial" panose="020B0604020202020204" pitchFamily="34" charset="0"/>
                <a:ea typeface="Times New Roman" panose="02020603050405020304" pitchFamily="18" charset="0"/>
              </a:rPr>
              <a:t>“</a:t>
            </a:r>
            <a:r>
              <a:rPr lang="ar-SA" sz="3100" kern="1800" spc="180" dirty="0">
                <a:solidFill>
                  <a:srgbClr val="434343"/>
                </a:solidFill>
                <a:latin typeface="Arial" panose="020B0604020202020204" pitchFamily="34" charset="0"/>
                <a:ea typeface="Times New Roman" panose="02020603050405020304" pitchFamily="18" charset="0"/>
              </a:rPr>
              <a:t>الفن في الصناعة</a:t>
            </a:r>
            <a:endParaRPr lang="ar-EG" dirty="0">
              <a:solidFill>
                <a:prstClr val="black"/>
              </a:solidFill>
            </a:endParaRPr>
          </a:p>
        </p:txBody>
      </p:sp>
      <p:sp>
        <p:nvSpPr>
          <p:cNvPr id="5" name="Rectangle 4"/>
          <p:cNvSpPr/>
          <p:nvPr/>
        </p:nvSpPr>
        <p:spPr>
          <a:xfrm>
            <a:off x="3271234" y="2339232"/>
            <a:ext cx="7727324" cy="3785652"/>
          </a:xfrm>
          <a:prstGeom prst="rect">
            <a:avLst/>
          </a:prstGeom>
        </p:spPr>
        <p:txBody>
          <a:bodyPr wrap="square">
            <a:spAutoFit/>
          </a:bodyPr>
          <a:lstStyle/>
          <a:p>
            <a:r>
              <a:rPr lang="ar-SA" sz="2000" dirty="0">
                <a:ea typeface="Times New Roman" panose="02020603050405020304" pitchFamily="18" charset="0"/>
              </a:rPr>
              <a:t>أصبحت ورشة الطباعة(و التي لم تكن في البداية أولوية في الباوهاوس) ذات أهمية متزايدة بوجود أمثال “موهولي ناجي” ومصمم الرسوم “هربرت باير” . في الباوهاوس، كان ينظر إلى الطباعة على أنها وسيلة تجريبية للاتصال والتعبير الفني، مع التشديد على الوضوح البصري قبل كل شيء. في الوقت نفسه، أصبحت الطباعة مرتبطة بشكل متزايد بهوية الشركة والإعلان. المواد الترويجية التي أعدت للباوهاوس في ورشة العمل، مع استخدامها لخط</a:t>
            </a:r>
            <a:r>
              <a:rPr lang="en-US" sz="2000" dirty="0">
                <a:latin typeface="Arial" panose="020B0604020202020204" pitchFamily="34" charset="0"/>
                <a:ea typeface="Times New Roman" panose="02020603050405020304" pitchFamily="18" charset="0"/>
              </a:rPr>
              <a:t> sans serif </a:t>
            </a:r>
            <a:r>
              <a:rPr lang="ar-SA" sz="2000" dirty="0">
                <a:latin typeface="Arial" panose="020B0604020202020204" pitchFamily="34" charset="0"/>
                <a:ea typeface="Times New Roman" panose="02020603050405020304" pitchFamily="18" charset="0"/>
              </a:rPr>
              <a:t>وإدراج التصوير كعنصر رئيسي في الرسم، بمثابة الرموز البصرية للمؤسسة </a:t>
            </a:r>
            <a:r>
              <a:rPr lang="ar-SA" sz="2000" dirty="0" smtClean="0">
                <a:latin typeface="Arial" panose="020B0604020202020204" pitchFamily="34" charset="0"/>
                <a:ea typeface="Times New Roman" panose="02020603050405020304" pitchFamily="18" charset="0"/>
              </a:rPr>
              <a:t>الطليعية(الباوهاوس </a:t>
            </a:r>
          </a:p>
          <a:p>
            <a:r>
              <a:rPr lang="ar-SA" sz="2000" dirty="0" smtClean="0"/>
              <a:t>غروبيوس </a:t>
            </a:r>
            <a:r>
              <a:rPr lang="ar-SA" sz="2000" dirty="0"/>
              <a:t>تنحى عن منصبه كمدير للباوهاوس في عام 1928، خلفه المهندس المعماري هانز ماير (1889-1954). حافظ ماير على التركيز على التصميم بالجملة، وأزال أجزاء من المناهج الدراسية التي كان يرى أنها مفرطة الشكلية في الطبيعة. بالإضافة إلى ذلك، شدد على الوظيفة الاجتماعية للهندسة المعمارية والتصميم، لصالح الاهتمام بالصالح العام بدلا من الرفاهية الخاصة. واصل الإعلان والتصوير الفوتوغرافي اكتساب مكانة بارزة تحت قيادته</a:t>
            </a:r>
            <a:endParaRPr lang="ar-EG" sz="2000" dirty="0"/>
          </a:p>
        </p:txBody>
      </p:sp>
    </p:spTree>
    <p:extLst>
      <p:ext uri="{BB962C8B-B14F-4D97-AF65-F5344CB8AC3E}">
        <p14:creationId xmlns:p14="http://schemas.microsoft.com/office/powerpoint/2010/main" val="18097908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9066727" y="874622"/>
            <a:ext cx="2856957" cy="461665"/>
          </a:xfrm>
          <a:prstGeom prst="rect">
            <a:avLst/>
          </a:prstGeom>
        </p:spPr>
        <p:txBody>
          <a:bodyPr wrap="square">
            <a:spAutoFit/>
          </a:bodyPr>
          <a:lstStyle/>
          <a:p>
            <a:r>
              <a:rPr lang="ar-EG" sz="1400" b="1" dirty="0">
                <a:solidFill>
                  <a:prstClr val="black"/>
                </a:solidFill>
                <a:latin typeface="alyaumFirst"/>
              </a:rPr>
              <a:t> </a:t>
            </a:r>
            <a:r>
              <a:rPr lang="ar-EG" sz="2400" b="1" dirty="0">
                <a:solidFill>
                  <a:srgbClr val="FF0000"/>
                </a:solidFill>
                <a:latin typeface="alyaumFirst"/>
              </a:rPr>
              <a:t>تاريخ الباوهاوس:</a:t>
            </a:r>
          </a:p>
        </p:txBody>
      </p:sp>
      <p:sp>
        <p:nvSpPr>
          <p:cNvPr id="3" name="Rectangle 2"/>
          <p:cNvSpPr/>
          <p:nvPr/>
        </p:nvSpPr>
        <p:spPr>
          <a:xfrm>
            <a:off x="6565083" y="1503712"/>
            <a:ext cx="2770950" cy="569387"/>
          </a:xfrm>
          <a:prstGeom prst="rect">
            <a:avLst/>
          </a:prstGeom>
        </p:spPr>
        <p:txBody>
          <a:bodyPr wrap="none">
            <a:spAutoFit/>
          </a:bodyPr>
          <a:lstStyle/>
          <a:p>
            <a:r>
              <a:rPr lang="en-US" sz="3100" kern="1800" spc="180" dirty="0">
                <a:solidFill>
                  <a:srgbClr val="434343"/>
                </a:solidFill>
                <a:latin typeface="Arial" panose="020B0604020202020204" pitchFamily="34" charset="0"/>
                <a:ea typeface="Times New Roman" panose="02020603050405020304" pitchFamily="18" charset="0"/>
              </a:rPr>
              <a:t>“</a:t>
            </a:r>
            <a:r>
              <a:rPr lang="ar-SA" sz="3100" kern="1800" spc="180" dirty="0">
                <a:solidFill>
                  <a:srgbClr val="434343"/>
                </a:solidFill>
                <a:latin typeface="Arial" panose="020B0604020202020204" pitchFamily="34" charset="0"/>
                <a:ea typeface="Times New Roman" panose="02020603050405020304" pitchFamily="18" charset="0"/>
              </a:rPr>
              <a:t>الفن في الصناعة</a:t>
            </a:r>
            <a:endParaRPr lang="ar-EG" dirty="0">
              <a:solidFill>
                <a:prstClr val="black"/>
              </a:solidFill>
            </a:endParaRPr>
          </a:p>
        </p:txBody>
      </p:sp>
      <p:sp>
        <p:nvSpPr>
          <p:cNvPr id="6" name="Rectangle 5"/>
          <p:cNvSpPr/>
          <p:nvPr/>
        </p:nvSpPr>
        <p:spPr>
          <a:xfrm>
            <a:off x="3219718" y="2330277"/>
            <a:ext cx="7804597" cy="4085349"/>
          </a:xfrm>
          <a:prstGeom prst="rect">
            <a:avLst/>
          </a:prstGeom>
        </p:spPr>
        <p:txBody>
          <a:bodyPr wrap="square">
            <a:spAutoFit/>
          </a:bodyPr>
          <a:lstStyle/>
          <a:p>
            <a:pPr rtl="0">
              <a:lnSpc>
                <a:spcPct val="107000"/>
              </a:lnSpc>
              <a:spcAft>
                <a:spcPts val="1980"/>
              </a:spcAft>
            </a:pPr>
            <a:r>
              <a:rPr lang="ar-SA" dirty="0">
                <a:latin typeface="Calibri" panose="020F0502020204030204" pitchFamily="34" charset="0"/>
                <a:ea typeface="Times New Roman" panose="02020603050405020304" pitchFamily="18" charset="0"/>
              </a:rPr>
              <a:t>تحت ضغط من حكومة بلدية يمينية متزايدة، استقال ماير من ادارة الباوهاوس في عام 1930. و حل محله المهندس المعماري “لودفيج ميس فان دير روه”. قام “ميس” مرة أخرى بإعادة تشكيل المناهج الدراسية، مع زيادة التركيز على الهندسة المعمارية. وتولّت “ليلى رايش” السيطرة على قسم التصميم الداخلي الجديد. وشملت الأقسام الأخرى النسيج والتصوير الفوتوغرافي والفنون الجميلة والبناء. أدى الوضع السياسي غير المستقر على نحو متزايد في ألمانيا، جنبا إلى جنب مع الوضع المالي المحفوف بالمخاطر للباوهاوس، إلى نقل ميس المدرسة إلى برلين في عام 1930، حيث كانت تعمل على نطاق منخفض. وقد أغلقت في نهاية المطاف تماماً في عام 1933</a:t>
            </a:r>
            <a:r>
              <a:rPr lang="en-US" dirty="0">
                <a:latin typeface="Arial" panose="020B0604020202020204" pitchFamily="34" charset="0"/>
                <a:ea typeface="Times New Roman" panose="02020603050405020304" pitchFamily="18" charset="0"/>
                <a:cs typeface="Arial" panose="020B0604020202020204" pitchFamily="34" charset="0"/>
              </a:rPr>
              <a:t>.</a:t>
            </a:r>
            <a:endParaRPr lang="en-US" sz="1600" dirty="0">
              <a:latin typeface="Calibri" panose="020F0502020204030204" pitchFamily="34" charset="0"/>
              <a:ea typeface="Calibri" panose="020F0502020204030204" pitchFamily="34" charset="0"/>
              <a:cs typeface="Arial" panose="020B0604020202020204" pitchFamily="34" charset="0"/>
            </a:endParaRPr>
          </a:p>
          <a:p>
            <a:r>
              <a:rPr lang="ar-SA" dirty="0">
                <a:ea typeface="Times New Roman" panose="02020603050405020304" pitchFamily="18" charset="0"/>
              </a:rPr>
              <a:t>خلال السنوات المضطربة والخطيرة من الحرب العالمية الثانية، هاجر العديد من الشخصيات الباوهاوس الرئيسية إلى الولايات المتحدة، حيث أثرت أعمالهم وفلسفاتهم في  التدريس على أجيال من المهندسين المعماريين الشباب والمصممين. بريور و غروبيوس قاما بالتدريس في جامعة هارفارد، جوزيف وآني ألبيرز في كلية الجبل الأسود، وبعد ذلك درس جوزيف في جامعة ييل. أنشأ موهولي ناجي الباوهاوس الجديد في شيكاغو في عام 1937. و صمم ميس فان دير روه الحرم الجامعي في معهد إلينوي للتكنولوجيا و قام بالتدريس فيه أيضا</a:t>
            </a:r>
            <a:endParaRPr lang="ar-EG" dirty="0"/>
          </a:p>
        </p:txBody>
      </p:sp>
    </p:spTree>
    <p:extLst>
      <p:ext uri="{BB962C8B-B14F-4D97-AF65-F5344CB8AC3E}">
        <p14:creationId xmlns:p14="http://schemas.microsoft.com/office/powerpoint/2010/main" val="33205513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3206839" y="1471910"/>
            <a:ext cx="8461420" cy="5386090"/>
          </a:xfrm>
          <a:prstGeom prst="rect">
            <a:avLst/>
          </a:prstGeom>
        </p:spPr>
        <p:txBody>
          <a:bodyPr wrap="square">
            <a:spAutoFit/>
          </a:bodyPr>
          <a:lstStyle/>
          <a:p>
            <a:r>
              <a:rPr lang="ar-EG" sz="2000" b="1" dirty="0" smtClean="0">
                <a:latin typeface="alyaumFirst"/>
              </a:rPr>
              <a:t> </a:t>
            </a:r>
            <a:r>
              <a:rPr lang="ar-EG" sz="2800" b="1" dirty="0" smtClean="0">
                <a:solidFill>
                  <a:srgbClr val="FF0000"/>
                </a:solidFill>
                <a:latin typeface="alyaumFirst"/>
              </a:rPr>
              <a:t>تاريخ الباوهاوس:</a:t>
            </a:r>
          </a:p>
          <a:p>
            <a:endParaRPr lang="ar-EG" sz="2800" b="1" dirty="0" smtClean="0">
              <a:solidFill>
                <a:srgbClr val="FF0000"/>
              </a:solidFill>
              <a:latin typeface="alyaumFirst"/>
            </a:endParaRPr>
          </a:p>
          <a:p>
            <a:r>
              <a:rPr lang="ar-EG" sz="2400" b="1" dirty="0" smtClean="0">
                <a:latin typeface="alyaumFirst"/>
              </a:rPr>
              <a:t>تعتبر </a:t>
            </a:r>
            <a:r>
              <a:rPr lang="ar-EG" sz="2400" b="1" dirty="0">
                <a:latin typeface="alyaumFirst"/>
              </a:rPr>
              <a:t>مدرسة الباوهاوس المدرسة الأكثر شهرة في تاريخ الفن في القرن العشرين، والتي لعبت دوراً رئيسياً بتأسيس أول علاقة بين الفنون الرفيعة والفنون التطبيقية، وهي على صلة وثيقة وتأسيسية لما سُمي بعدئذ بفنون الحداثة والتي خلطت اتجاهي الفن الرئيسيين. وذلك عندما عُيّن «فالتر جروبيوس» رئيساً لهذه المدرسة في الفن والتصميم في فايمار عام 1919، فقد كان «جروبيوس» رئيساً لمدرستين فنيتين: مدرسة الفنون والحرف ومعهد الفنون الجميلة، وكان هدف «جروبيوس» توحيد الفنون ليتمكن الفنانون والحرفيون من مباشرة منتجات مشتركة مع الحرف، ورفع مستوى الحرف لتضاهي الفنون الجميلة، وتأسيس اتصال مباشر بين معلمي الحرف والصناعات.</a:t>
            </a:r>
            <a:r>
              <a:rPr lang="ar-EG" sz="2400" dirty="0"/>
              <a:t/>
            </a:r>
            <a:br>
              <a:rPr lang="ar-EG" sz="2400" dirty="0"/>
            </a:br>
            <a:r>
              <a:rPr lang="ar-EG" dirty="0"/>
              <a:t/>
            </a:r>
            <a:br>
              <a:rPr lang="ar-EG" dirty="0"/>
            </a:br>
            <a:r>
              <a:rPr lang="ar-EG" dirty="0"/>
              <a:t/>
            </a:r>
            <a:br>
              <a:rPr lang="ar-EG" dirty="0"/>
            </a:br>
            <a:r>
              <a:rPr lang="ar-EG" dirty="0"/>
              <a:t/>
            </a:r>
            <a:br>
              <a:rPr lang="ar-EG" dirty="0"/>
            </a:br>
            <a:endParaRPr lang="ar-EG" dirty="0"/>
          </a:p>
        </p:txBody>
      </p:sp>
    </p:spTree>
    <p:extLst>
      <p:ext uri="{BB962C8B-B14F-4D97-AF65-F5344CB8AC3E}">
        <p14:creationId xmlns:p14="http://schemas.microsoft.com/office/powerpoint/2010/main" val="48234443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3747752" y="1674254"/>
            <a:ext cx="7933385" cy="4401205"/>
          </a:xfrm>
          <a:prstGeom prst="rect">
            <a:avLst/>
          </a:prstGeom>
        </p:spPr>
        <p:txBody>
          <a:bodyPr wrap="square">
            <a:spAutoFit/>
          </a:bodyPr>
          <a:lstStyle/>
          <a:p>
            <a:r>
              <a:rPr lang="ar-EG" sz="2800" b="1" dirty="0">
                <a:latin typeface="alyaumFirst"/>
              </a:rPr>
              <a:t>تمّ ترميم مدرسة الباوهاوس في ديساو عام 1979، وأعيد افتتاحها عام 1990 بعد توحيد ألمانيا كمعهد للتصميم، وكانت المدرسة خطوة هامة لتقديم الفن ضمن المصنوعات المختلفة كالأثاث والمنسوجات وقطع الاضاءة الكهربائية وغير ذلك مما نراه اليوم منتشراً على أوسع نطاق، ولكنها من ناحية أخرى خلطت الفنون الرفيعة بالفنون التطبيقية مما أثر سلباً على الفنون الرفيعة، وانحدرت القيمة الفنية للكثير من الأعمال التي جرى تسويقها تحت حجج مختلفة، حتى قال أحد النقاد الفرنسيين: يمكنك أن تقول عن أي شيء أنه عمل فني لكن يُعاد النظر اليوم باعادة الاعتبار للفنون الرفيعة ولقيمتها الجمالية التي تهذّب وتمتع النفوس والأرواح.</a:t>
            </a:r>
            <a:endParaRPr lang="ar-EG" sz="2800" b="1" dirty="0"/>
          </a:p>
        </p:txBody>
      </p:sp>
    </p:spTree>
    <p:extLst>
      <p:ext uri="{BB962C8B-B14F-4D97-AF65-F5344CB8AC3E}">
        <p14:creationId xmlns:p14="http://schemas.microsoft.com/office/powerpoint/2010/main" val="28753747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624640"/>
            <a:ext cx="11875325" cy="5504071"/>
          </a:xfrm>
          <a:prstGeom prst="rect">
            <a:avLst/>
          </a:prstGeom>
        </p:spPr>
        <p:txBody>
          <a:bodyPr wrap="square">
            <a:spAutoFit/>
          </a:bodyPr>
          <a:lstStyle/>
          <a:p>
            <a:pPr>
              <a:lnSpc>
                <a:spcPts val="1920"/>
              </a:lnSpc>
              <a:spcBef>
                <a:spcPts val="600"/>
              </a:spcBef>
              <a:spcAft>
                <a:spcPts val="600"/>
              </a:spcAft>
            </a:pPr>
            <a:r>
              <a:rPr lang="ar-EG" sz="3600" b="1" u="sng" dirty="0">
                <a:solidFill>
                  <a:srgbClr val="C00000"/>
                </a:solidFill>
                <a:latin typeface="Arial" panose="020B0604020202020204" pitchFamily="34" charset="0"/>
                <a:cs typeface="Arial" panose="020B0604020202020204" pitchFamily="34" charset="0"/>
              </a:rPr>
              <a:t>الطراز والأساس </a:t>
            </a:r>
            <a:r>
              <a:rPr lang="ar-EG" sz="3600" b="1" u="sng" dirty="0" smtClean="0">
                <a:solidFill>
                  <a:srgbClr val="C00000"/>
                </a:solidFill>
                <a:latin typeface="Arial" panose="020B0604020202020204" pitchFamily="34" charset="0"/>
                <a:cs typeface="Arial" panose="020B0604020202020204" pitchFamily="34" charset="0"/>
              </a:rPr>
              <a:t>الفكري :</a:t>
            </a:r>
          </a:p>
          <a:p>
            <a:pPr>
              <a:lnSpc>
                <a:spcPts val="1920"/>
              </a:lnSpc>
              <a:spcBef>
                <a:spcPts val="600"/>
              </a:spcBef>
              <a:spcAft>
                <a:spcPts val="600"/>
              </a:spcAft>
            </a:pPr>
            <a:endParaRPr lang="ar-EG" sz="3200" b="1" dirty="0" smtClean="0">
              <a:solidFill>
                <a:srgbClr val="C00000"/>
              </a:solidFill>
            </a:endParaRPr>
          </a:p>
          <a:p>
            <a:pPr>
              <a:lnSpc>
                <a:spcPts val="1920"/>
              </a:lnSpc>
              <a:spcBef>
                <a:spcPts val="600"/>
              </a:spcBef>
              <a:spcAft>
                <a:spcPts val="600"/>
              </a:spcAft>
            </a:pPr>
            <a:r>
              <a:rPr lang="ar-EG" sz="3200" b="1" dirty="0" smtClean="0">
                <a:solidFill>
                  <a:srgbClr val="222222"/>
                </a:solidFill>
                <a:latin typeface="Arial" panose="020B0604020202020204" pitchFamily="34" charset="0"/>
                <a:ea typeface="Times New Roman" panose="02020603050405020304" pitchFamily="18" charset="0"/>
                <a:cs typeface="Arial" panose="020B0604020202020204" pitchFamily="34" charset="0"/>
              </a:rPr>
              <a:t>الِنيَّة الحقيقية </a:t>
            </a:r>
            <a:r>
              <a:rPr lang="ar-EG" sz="3200" b="1" dirty="0">
                <a:solidFill>
                  <a:srgbClr val="222222"/>
                </a:solidFill>
                <a:latin typeface="Arial" panose="020B0604020202020204" pitchFamily="34" charset="0"/>
                <a:ea typeface="Times New Roman" panose="02020603050405020304" pitchFamily="18" charset="0"/>
                <a:cs typeface="Arial" panose="020B0604020202020204" pitchFamily="34" charset="0"/>
              </a:rPr>
              <a:t>(الأساسية) لوالتر غريبيوس وهنري فون </a:t>
            </a:r>
            <a:endParaRPr lang="ar-EG" sz="3200" b="1" dirty="0" smtClean="0">
              <a:solidFill>
                <a:srgbClr val="222222"/>
              </a:solidFill>
              <a:latin typeface="Arial" panose="020B0604020202020204" pitchFamily="34" charset="0"/>
              <a:ea typeface="Times New Roman" panose="02020603050405020304" pitchFamily="18" charset="0"/>
              <a:cs typeface="Arial" panose="020B0604020202020204" pitchFamily="34" charset="0"/>
            </a:endParaRPr>
          </a:p>
          <a:p>
            <a:pPr>
              <a:lnSpc>
                <a:spcPts val="1920"/>
              </a:lnSpc>
              <a:spcBef>
                <a:spcPts val="600"/>
              </a:spcBef>
              <a:spcAft>
                <a:spcPts val="600"/>
              </a:spcAft>
            </a:pPr>
            <a:r>
              <a:rPr lang="ar-EG" sz="3200" b="1" dirty="0" smtClean="0">
                <a:solidFill>
                  <a:srgbClr val="222222"/>
                </a:solidFill>
                <a:latin typeface="Arial" panose="020B0604020202020204" pitchFamily="34" charset="0"/>
                <a:ea typeface="Times New Roman" panose="02020603050405020304" pitchFamily="18" charset="0"/>
                <a:cs typeface="Arial" panose="020B0604020202020204" pitchFamily="34" charset="0"/>
              </a:rPr>
              <a:t>دي </a:t>
            </a:r>
            <a:r>
              <a:rPr lang="ar-EG" sz="3200" b="1" dirty="0">
                <a:solidFill>
                  <a:srgbClr val="222222"/>
                </a:solidFill>
                <a:latin typeface="Arial" panose="020B0604020202020204" pitchFamily="34" charset="0"/>
                <a:ea typeface="Times New Roman" panose="02020603050405020304" pitchFamily="18" charset="0"/>
                <a:cs typeface="Arial" panose="020B0604020202020204" pitchFamily="34" charset="0"/>
              </a:rPr>
              <a:t>فالدي كانت تحرير الفن </a:t>
            </a:r>
            <a:r>
              <a:rPr lang="ar-EG" sz="3200" b="1" dirty="0" smtClean="0">
                <a:solidFill>
                  <a:srgbClr val="222222"/>
                </a:solidFill>
                <a:latin typeface="Arial" panose="020B0604020202020204" pitchFamily="34" charset="0"/>
                <a:ea typeface="Times New Roman" panose="02020603050405020304" pitchFamily="18" charset="0"/>
                <a:cs typeface="Arial" panose="020B0604020202020204" pitchFamily="34" charset="0"/>
              </a:rPr>
              <a:t>من </a:t>
            </a:r>
            <a:r>
              <a:rPr lang="ar-EG" sz="3200" b="1" dirty="0">
                <a:solidFill>
                  <a:srgbClr val="222222"/>
                </a:solidFill>
                <a:latin typeface="Arial" panose="020B0604020202020204" pitchFamily="34" charset="0"/>
                <a:ea typeface="Times New Roman" panose="02020603050405020304" pitchFamily="18" charset="0"/>
                <a:cs typeface="Arial" panose="020B0604020202020204" pitchFamily="34" charset="0"/>
              </a:rPr>
              <a:t>الصناعة وإحياء الحرفة من جديد وبالتالي </a:t>
            </a:r>
            <a:endParaRPr lang="ar-EG" sz="3200" b="1" dirty="0" smtClean="0">
              <a:solidFill>
                <a:srgbClr val="222222"/>
              </a:solidFill>
              <a:latin typeface="Arial" panose="020B0604020202020204" pitchFamily="34" charset="0"/>
              <a:ea typeface="Times New Roman" panose="02020603050405020304" pitchFamily="18" charset="0"/>
              <a:cs typeface="Arial" panose="020B0604020202020204" pitchFamily="34" charset="0"/>
            </a:endParaRPr>
          </a:p>
          <a:p>
            <a:pPr>
              <a:lnSpc>
                <a:spcPts val="1920"/>
              </a:lnSpc>
              <a:spcBef>
                <a:spcPts val="600"/>
              </a:spcBef>
              <a:spcAft>
                <a:spcPts val="600"/>
              </a:spcAft>
            </a:pPr>
            <a:r>
              <a:rPr lang="ar-EG" sz="3200" b="1" dirty="0" smtClean="0">
                <a:solidFill>
                  <a:srgbClr val="222222"/>
                </a:solidFill>
                <a:latin typeface="Arial" panose="020B0604020202020204" pitchFamily="34" charset="0"/>
                <a:ea typeface="Times New Roman" panose="02020603050405020304" pitchFamily="18" charset="0"/>
                <a:cs typeface="Arial" panose="020B0604020202020204" pitchFamily="34" charset="0"/>
              </a:rPr>
              <a:t>كان </a:t>
            </a:r>
            <a:r>
              <a:rPr lang="ar-EG" sz="3200" b="1" dirty="0">
                <a:solidFill>
                  <a:srgbClr val="222222"/>
                </a:solidFill>
                <a:latin typeface="Arial" panose="020B0604020202020204" pitchFamily="34" charset="0"/>
                <a:ea typeface="Times New Roman" panose="02020603050405020304" pitchFamily="18" charset="0"/>
                <a:cs typeface="Arial" panose="020B0604020202020204" pitchFamily="34" charset="0"/>
              </a:rPr>
              <a:t>الابتعاد عن الزخرفة الزائدة التي </a:t>
            </a:r>
            <a:r>
              <a:rPr lang="ar-EG" sz="3200" b="1" dirty="0" smtClean="0">
                <a:solidFill>
                  <a:srgbClr val="222222"/>
                </a:solidFill>
                <a:latin typeface="Arial" panose="020B0604020202020204" pitchFamily="34" charset="0"/>
                <a:ea typeface="Times New Roman" panose="02020603050405020304" pitchFamily="18" charset="0"/>
                <a:cs typeface="Arial" panose="020B0604020202020204" pitchFamily="34" charset="0"/>
              </a:rPr>
              <a:t>كانت </a:t>
            </a:r>
            <a:r>
              <a:rPr lang="ar-EG" sz="3200" b="1" dirty="0">
                <a:solidFill>
                  <a:srgbClr val="222222"/>
                </a:solidFill>
                <a:latin typeface="Arial" panose="020B0604020202020204" pitchFamily="34" charset="0"/>
                <a:ea typeface="Times New Roman" panose="02020603050405020304" pitchFamily="18" charset="0"/>
                <a:cs typeface="Arial" panose="020B0604020202020204" pitchFamily="34" charset="0"/>
              </a:rPr>
              <a:t>ميزة الفن في </a:t>
            </a:r>
            <a:r>
              <a:rPr lang="ar-EG" sz="3200" b="1" u="sng" dirty="0">
                <a:solidFill>
                  <a:srgbClr val="0B0080"/>
                </a:solidFill>
                <a:latin typeface="Arial" panose="020B0604020202020204" pitchFamily="34" charset="0"/>
                <a:ea typeface="Times New Roman" panose="02020603050405020304" pitchFamily="18" charset="0"/>
                <a:cs typeface="Arial" panose="020B0604020202020204" pitchFamily="34" charset="0"/>
                <a:hlinkClick r:id="rId3" tooltip="أوروبا"/>
              </a:rPr>
              <a:t>أوروبا</a:t>
            </a:r>
            <a:r>
              <a:rPr lang="ar-EG" sz="3200" b="1" dirty="0">
                <a:solidFill>
                  <a:srgbClr val="222222"/>
                </a:solidFill>
                <a:latin typeface="Arial" panose="020B0604020202020204" pitchFamily="34" charset="0"/>
                <a:ea typeface="Times New Roman" panose="02020603050405020304" pitchFamily="18" charset="0"/>
                <a:cs typeface="Arial" panose="020B0604020202020204" pitchFamily="34" charset="0"/>
              </a:rPr>
              <a:t> خلال حقبة ماقبل </a:t>
            </a:r>
            <a:endParaRPr lang="ar-EG" sz="3200" b="1" dirty="0">
              <a:solidFill>
                <a:srgbClr val="222222"/>
              </a:solidFill>
              <a:latin typeface="Arial" panose="020B0604020202020204" pitchFamily="34" charset="0"/>
              <a:ea typeface="Times New Roman" panose="02020603050405020304" pitchFamily="18" charset="0"/>
              <a:cs typeface="Arial" panose="020B0604020202020204" pitchFamily="34" charset="0"/>
            </a:endParaRPr>
          </a:p>
          <a:p>
            <a:pPr>
              <a:lnSpc>
                <a:spcPts val="1920"/>
              </a:lnSpc>
              <a:spcBef>
                <a:spcPts val="600"/>
              </a:spcBef>
              <a:spcAft>
                <a:spcPts val="600"/>
              </a:spcAft>
            </a:pPr>
            <a:r>
              <a:rPr lang="ar-EG" sz="3200" b="1" dirty="0" smtClean="0">
                <a:solidFill>
                  <a:srgbClr val="222222"/>
                </a:solidFill>
                <a:latin typeface="Arial" panose="020B0604020202020204" pitchFamily="34" charset="0"/>
                <a:ea typeface="Times New Roman" panose="02020603050405020304" pitchFamily="18" charset="0"/>
                <a:cs typeface="Arial" panose="020B0604020202020204" pitchFamily="34" charset="0"/>
              </a:rPr>
              <a:t>القرن </a:t>
            </a:r>
            <a:r>
              <a:rPr lang="ar-EG" sz="3200" b="1" dirty="0">
                <a:solidFill>
                  <a:srgbClr val="222222"/>
                </a:solidFill>
                <a:latin typeface="Arial" panose="020B0604020202020204" pitchFamily="34" charset="0"/>
                <a:ea typeface="Times New Roman" panose="02020603050405020304" pitchFamily="18" charset="0"/>
                <a:cs typeface="Arial" panose="020B0604020202020204" pitchFamily="34" charset="0"/>
              </a:rPr>
              <a:t>العشرين أمرا لابد منه. التبسيط </a:t>
            </a:r>
            <a:r>
              <a:rPr lang="ar-EG" sz="3200" b="1" dirty="0" smtClean="0">
                <a:solidFill>
                  <a:srgbClr val="222222"/>
                </a:solidFill>
                <a:latin typeface="Arial" panose="020B0604020202020204" pitchFamily="34" charset="0"/>
                <a:ea typeface="Times New Roman" panose="02020603050405020304" pitchFamily="18" charset="0"/>
                <a:cs typeface="Arial" panose="020B0604020202020204" pitchFamily="34" charset="0"/>
              </a:rPr>
              <a:t>والتجربة </a:t>
            </a:r>
            <a:r>
              <a:rPr lang="ar-EG" sz="3200" b="1" dirty="0">
                <a:solidFill>
                  <a:srgbClr val="222222"/>
                </a:solidFill>
                <a:latin typeface="Arial" panose="020B0604020202020204" pitchFamily="34" charset="0"/>
                <a:ea typeface="Times New Roman" panose="02020603050405020304" pitchFamily="18" charset="0"/>
                <a:cs typeface="Arial" panose="020B0604020202020204" pitchFamily="34" charset="0"/>
              </a:rPr>
              <a:t>والعودة إلى الشكل الأساسي كان من </a:t>
            </a:r>
            <a:endParaRPr lang="ar-EG" sz="3200" b="1" dirty="0" smtClean="0">
              <a:solidFill>
                <a:srgbClr val="222222"/>
              </a:solidFill>
              <a:latin typeface="Arial" panose="020B0604020202020204" pitchFamily="34" charset="0"/>
              <a:ea typeface="Times New Roman" panose="02020603050405020304" pitchFamily="18" charset="0"/>
              <a:cs typeface="Arial" panose="020B0604020202020204" pitchFamily="34" charset="0"/>
            </a:endParaRPr>
          </a:p>
          <a:p>
            <a:pPr>
              <a:lnSpc>
                <a:spcPts val="1920"/>
              </a:lnSpc>
              <a:spcBef>
                <a:spcPts val="600"/>
              </a:spcBef>
              <a:spcAft>
                <a:spcPts val="600"/>
              </a:spcAft>
            </a:pPr>
            <a:r>
              <a:rPr lang="ar-EG" sz="3200" b="1" dirty="0" smtClean="0">
                <a:solidFill>
                  <a:srgbClr val="222222"/>
                </a:solidFill>
                <a:latin typeface="Arial" panose="020B0604020202020204" pitchFamily="34" charset="0"/>
                <a:ea typeface="Times New Roman" panose="02020603050405020304" pitchFamily="18" charset="0"/>
                <a:cs typeface="Arial" panose="020B0604020202020204" pitchFamily="34" charset="0"/>
              </a:rPr>
              <a:t>الأساسيات </a:t>
            </a:r>
            <a:r>
              <a:rPr lang="ar-EG" sz="3200" b="1" dirty="0">
                <a:solidFill>
                  <a:srgbClr val="222222"/>
                </a:solidFill>
                <a:latin typeface="Arial" panose="020B0604020202020204" pitchFamily="34" charset="0"/>
                <a:ea typeface="Times New Roman" panose="02020603050405020304" pitchFamily="18" charset="0"/>
                <a:cs typeface="Arial" panose="020B0604020202020204" pitchFamily="34" charset="0"/>
              </a:rPr>
              <a:t>التي تلاحظ في أعمال </a:t>
            </a:r>
            <a:r>
              <a:rPr lang="ar-EG" sz="3200" b="1" dirty="0" smtClean="0">
                <a:solidFill>
                  <a:srgbClr val="222222"/>
                </a:solidFill>
                <a:latin typeface="Arial" panose="020B0604020202020204" pitchFamily="34" charset="0"/>
                <a:ea typeface="Times New Roman" panose="02020603050405020304" pitchFamily="18" charset="0"/>
                <a:cs typeface="Arial" panose="020B0604020202020204" pitchFamily="34" charset="0"/>
              </a:rPr>
              <a:t>الباوهاوس</a:t>
            </a:r>
            <a:r>
              <a:rPr lang="ar-EG" sz="3200" b="1" dirty="0">
                <a:solidFill>
                  <a:srgbClr val="222222"/>
                </a:solidFill>
                <a:latin typeface="Arial" panose="020B0604020202020204" pitchFamily="34" charset="0"/>
                <a:ea typeface="Times New Roman" panose="02020603050405020304" pitchFamily="18" charset="0"/>
                <a:cs typeface="Arial" panose="020B0604020202020204" pitchFamily="34" charset="0"/>
              </a:rPr>
              <a:t>. كما تعتمد على استخدام الألوان </a:t>
            </a:r>
            <a:r>
              <a:rPr lang="ar-EG" sz="3200" b="1" dirty="0" smtClean="0">
                <a:solidFill>
                  <a:srgbClr val="222222"/>
                </a:solidFill>
                <a:latin typeface="Arial" panose="020B0604020202020204" pitchFamily="34" charset="0"/>
                <a:ea typeface="Times New Roman" panose="02020603050405020304" pitchFamily="18" charset="0"/>
                <a:cs typeface="Arial" panose="020B0604020202020204" pitchFamily="34" charset="0"/>
              </a:rPr>
              <a:t>الأساسية</a:t>
            </a:r>
          </a:p>
          <a:p>
            <a:pPr>
              <a:lnSpc>
                <a:spcPts val="1920"/>
              </a:lnSpc>
              <a:spcBef>
                <a:spcPts val="600"/>
              </a:spcBef>
              <a:spcAft>
                <a:spcPts val="600"/>
              </a:spcAft>
            </a:pPr>
            <a:r>
              <a:rPr lang="ar-EG" sz="3200" b="1" dirty="0" smtClean="0">
                <a:solidFill>
                  <a:srgbClr val="222222"/>
                </a:solidFill>
                <a:latin typeface="Arial" panose="020B0604020202020204" pitchFamily="34" charset="0"/>
                <a:ea typeface="Times New Roman" panose="02020603050405020304" pitchFamily="18" charset="0"/>
                <a:cs typeface="Arial" panose="020B0604020202020204" pitchFamily="34" charset="0"/>
              </a:rPr>
              <a:t> </a:t>
            </a:r>
            <a:r>
              <a:rPr lang="ar-EG" sz="3200" b="1" dirty="0">
                <a:solidFill>
                  <a:srgbClr val="222222"/>
                </a:solidFill>
                <a:latin typeface="Arial" panose="020B0604020202020204" pitchFamily="34" charset="0"/>
                <a:ea typeface="Times New Roman" panose="02020603050405020304" pitchFamily="18" charset="0"/>
                <a:cs typeface="Arial" panose="020B0604020202020204" pitchFamily="34" charset="0"/>
              </a:rPr>
              <a:t>حيث يتركز استخدام الألوان </a:t>
            </a:r>
            <a:r>
              <a:rPr lang="ar-EG" sz="3200" b="1" dirty="0" smtClean="0">
                <a:solidFill>
                  <a:srgbClr val="222222"/>
                </a:solidFill>
                <a:latin typeface="Arial" panose="020B0604020202020204" pitchFamily="34" charset="0"/>
                <a:ea typeface="Times New Roman" panose="02020603050405020304" pitchFamily="18" charset="0"/>
                <a:cs typeface="Arial" panose="020B0604020202020204" pitchFamily="34" charset="0"/>
              </a:rPr>
              <a:t>على</a:t>
            </a:r>
            <a:r>
              <a:rPr lang="ar-EG" sz="3200" b="1" dirty="0">
                <a:solidFill>
                  <a:srgbClr val="222222"/>
                </a:solidFill>
                <a:latin typeface="Arial" panose="020B0604020202020204" pitchFamily="34" charset="0"/>
                <a:ea typeface="Times New Roman" panose="02020603050405020304" pitchFamily="18" charset="0"/>
                <a:cs typeface="Arial" panose="020B0604020202020204" pitchFamily="34" charset="0"/>
              </a:rPr>
              <a:t> </a:t>
            </a:r>
            <a:r>
              <a:rPr lang="ar-EG" sz="3200" b="1" u="sng" dirty="0">
                <a:solidFill>
                  <a:srgbClr val="0B0080"/>
                </a:solidFill>
                <a:latin typeface="Arial" panose="020B0604020202020204" pitchFamily="34" charset="0"/>
                <a:ea typeface="Times New Roman" panose="02020603050405020304" pitchFamily="18" charset="0"/>
                <a:cs typeface="Arial" panose="020B0604020202020204" pitchFamily="34" charset="0"/>
                <a:hlinkClick r:id="rId4" tooltip="أحمر"/>
              </a:rPr>
              <a:t>الأحمر</a:t>
            </a:r>
            <a:r>
              <a:rPr lang="ar-EG" sz="3200" b="1" dirty="0">
                <a:solidFill>
                  <a:srgbClr val="222222"/>
                </a:solidFill>
                <a:latin typeface="Arial" panose="020B0604020202020204" pitchFamily="34" charset="0"/>
                <a:ea typeface="Times New Roman" panose="02020603050405020304" pitchFamily="18" charset="0"/>
                <a:cs typeface="Arial" panose="020B0604020202020204" pitchFamily="34" charset="0"/>
              </a:rPr>
              <a:t> </a:t>
            </a:r>
            <a:r>
              <a:rPr lang="ar-EG" sz="3200" b="1" u="sng" dirty="0">
                <a:solidFill>
                  <a:srgbClr val="0B0080"/>
                </a:solidFill>
                <a:latin typeface="Arial" panose="020B0604020202020204" pitchFamily="34" charset="0"/>
                <a:ea typeface="Times New Roman" panose="02020603050405020304" pitchFamily="18" charset="0"/>
                <a:cs typeface="Arial" panose="020B0604020202020204" pitchFamily="34" charset="0"/>
                <a:hlinkClick r:id="rId5" tooltip="الأزرق"/>
              </a:rPr>
              <a:t>والأزرق</a:t>
            </a:r>
            <a:r>
              <a:rPr lang="ar-EG" sz="3200" b="1" dirty="0">
                <a:solidFill>
                  <a:srgbClr val="222222"/>
                </a:solidFill>
                <a:latin typeface="Arial" panose="020B0604020202020204" pitchFamily="34" charset="0"/>
                <a:ea typeface="Times New Roman" panose="02020603050405020304" pitchFamily="18" charset="0"/>
                <a:cs typeface="Arial" panose="020B0604020202020204" pitchFamily="34" charset="0"/>
              </a:rPr>
              <a:t> </a:t>
            </a:r>
            <a:r>
              <a:rPr lang="ar-EG" sz="3200" b="1" u="sng" dirty="0">
                <a:solidFill>
                  <a:srgbClr val="0B0080"/>
                </a:solidFill>
                <a:latin typeface="Arial" panose="020B0604020202020204" pitchFamily="34" charset="0"/>
                <a:ea typeface="Times New Roman" panose="02020603050405020304" pitchFamily="18" charset="0"/>
                <a:cs typeface="Arial" panose="020B0604020202020204" pitchFamily="34" charset="0"/>
                <a:hlinkClick r:id="rId6" tooltip="الأصفر"/>
              </a:rPr>
              <a:t>والأصفر</a:t>
            </a:r>
            <a:r>
              <a:rPr lang="ar-EG" sz="3200" b="1" dirty="0">
                <a:solidFill>
                  <a:srgbClr val="222222"/>
                </a:solidFill>
                <a:latin typeface="Arial" panose="020B0604020202020204" pitchFamily="34" charset="0"/>
                <a:ea typeface="Times New Roman" panose="02020603050405020304" pitchFamily="18" charset="0"/>
                <a:cs typeface="Arial" panose="020B0604020202020204" pitchFamily="34" charset="0"/>
              </a:rPr>
              <a:t>. كما يلاحظ في </a:t>
            </a:r>
            <a:r>
              <a:rPr lang="ar-EG" sz="3200" b="1" dirty="0" smtClean="0">
                <a:solidFill>
                  <a:srgbClr val="222222"/>
                </a:solidFill>
                <a:latin typeface="Arial" panose="020B0604020202020204" pitchFamily="34" charset="0"/>
                <a:ea typeface="Times New Roman" panose="02020603050405020304" pitchFamily="18" charset="0"/>
                <a:cs typeface="Arial" panose="020B0604020202020204" pitchFamily="34" charset="0"/>
              </a:rPr>
              <a:t>طراز</a:t>
            </a:r>
          </a:p>
          <a:p>
            <a:pPr>
              <a:lnSpc>
                <a:spcPts val="1920"/>
              </a:lnSpc>
              <a:spcBef>
                <a:spcPts val="600"/>
              </a:spcBef>
              <a:spcAft>
                <a:spcPts val="600"/>
              </a:spcAft>
            </a:pPr>
            <a:r>
              <a:rPr lang="ar-EG" sz="3200" b="1" dirty="0" smtClean="0">
                <a:solidFill>
                  <a:srgbClr val="222222"/>
                </a:solidFill>
                <a:latin typeface="Arial" panose="020B0604020202020204" pitchFamily="34" charset="0"/>
                <a:ea typeface="Times New Roman" panose="02020603050405020304" pitchFamily="18" charset="0"/>
                <a:cs typeface="Arial" panose="020B0604020202020204" pitchFamily="34" charset="0"/>
              </a:rPr>
              <a:t> </a:t>
            </a:r>
            <a:r>
              <a:rPr lang="ar-EG" sz="3200" b="1" dirty="0">
                <a:solidFill>
                  <a:srgbClr val="222222"/>
                </a:solidFill>
                <a:latin typeface="Arial" panose="020B0604020202020204" pitchFamily="34" charset="0"/>
                <a:ea typeface="Times New Roman" panose="02020603050405020304" pitchFamily="18" charset="0"/>
                <a:cs typeface="Arial" panose="020B0604020202020204" pitchFamily="34" charset="0"/>
              </a:rPr>
              <a:t>الباوهاوس التركيز على الاشكال </a:t>
            </a:r>
            <a:r>
              <a:rPr lang="ar-EG" sz="3200" b="1" dirty="0" smtClean="0">
                <a:solidFill>
                  <a:srgbClr val="222222"/>
                </a:solidFill>
                <a:latin typeface="Arial" panose="020B0604020202020204" pitchFamily="34" charset="0"/>
                <a:ea typeface="Times New Roman" panose="02020603050405020304" pitchFamily="18" charset="0"/>
                <a:cs typeface="Arial" panose="020B0604020202020204" pitchFamily="34" charset="0"/>
              </a:rPr>
              <a:t>الهندسية </a:t>
            </a:r>
            <a:r>
              <a:rPr lang="ar-EG" sz="3200" b="1" dirty="0">
                <a:solidFill>
                  <a:srgbClr val="222222"/>
                </a:solidFill>
                <a:latin typeface="Arial" panose="020B0604020202020204" pitchFamily="34" charset="0"/>
                <a:ea typeface="Times New Roman" panose="02020603050405020304" pitchFamily="18" charset="0"/>
                <a:cs typeface="Arial" panose="020B0604020202020204" pitchFamily="34" charset="0"/>
              </a:rPr>
              <a:t>الأساسية (الدائرة والمربع والمثلث) </a:t>
            </a:r>
            <a:r>
              <a:rPr lang="ar-EG" sz="3200" b="1" dirty="0" smtClean="0">
                <a:solidFill>
                  <a:srgbClr val="222222"/>
                </a:solidFill>
                <a:latin typeface="Arial" panose="020B0604020202020204" pitchFamily="34" charset="0"/>
                <a:ea typeface="Times New Roman" panose="02020603050405020304" pitchFamily="18" charset="0"/>
                <a:cs typeface="Arial" panose="020B0604020202020204" pitchFamily="34" charset="0"/>
              </a:rPr>
              <a:t>واستخدام</a:t>
            </a:r>
          </a:p>
          <a:p>
            <a:pPr>
              <a:lnSpc>
                <a:spcPts val="1920"/>
              </a:lnSpc>
              <a:spcBef>
                <a:spcPts val="600"/>
              </a:spcBef>
              <a:spcAft>
                <a:spcPts val="600"/>
              </a:spcAft>
            </a:pPr>
            <a:r>
              <a:rPr lang="ar-EG" sz="3200" b="1" dirty="0" smtClean="0">
                <a:solidFill>
                  <a:srgbClr val="222222"/>
                </a:solidFill>
                <a:latin typeface="Arial" panose="020B0604020202020204" pitchFamily="34" charset="0"/>
                <a:ea typeface="Times New Roman" panose="02020603050405020304" pitchFamily="18" charset="0"/>
                <a:cs typeface="Arial" panose="020B0604020202020204" pitchFamily="34" charset="0"/>
              </a:rPr>
              <a:t> </a:t>
            </a:r>
            <a:r>
              <a:rPr lang="ar-EG" sz="3200" b="1" dirty="0">
                <a:solidFill>
                  <a:srgbClr val="222222"/>
                </a:solidFill>
                <a:latin typeface="Arial" panose="020B0604020202020204" pitchFamily="34" charset="0"/>
                <a:ea typeface="Times New Roman" panose="02020603050405020304" pitchFamily="18" charset="0"/>
                <a:cs typeface="Arial" panose="020B0604020202020204" pitchFamily="34" charset="0"/>
              </a:rPr>
              <a:t>الخطوط والابتعاد عن </a:t>
            </a:r>
            <a:r>
              <a:rPr lang="ar-EG" sz="3200" b="1" dirty="0" smtClean="0">
                <a:solidFill>
                  <a:srgbClr val="222222"/>
                </a:solidFill>
                <a:latin typeface="Arial" panose="020B0604020202020204" pitchFamily="34" charset="0"/>
                <a:ea typeface="Times New Roman" panose="02020603050405020304" pitchFamily="18" charset="0"/>
                <a:cs typeface="Arial" panose="020B0604020202020204" pitchFamily="34" charset="0"/>
              </a:rPr>
              <a:t>المركزية في </a:t>
            </a:r>
            <a:r>
              <a:rPr lang="ar-EG" sz="3200" b="1" dirty="0">
                <a:solidFill>
                  <a:srgbClr val="222222"/>
                </a:solidFill>
                <a:latin typeface="Arial" panose="020B0604020202020204" pitchFamily="34" charset="0"/>
                <a:ea typeface="Times New Roman" panose="02020603050405020304" pitchFamily="18" charset="0"/>
                <a:cs typeface="Arial" panose="020B0604020202020204" pitchFamily="34" charset="0"/>
              </a:rPr>
              <a:t>وضعية الصورة. كما يمكن ملاحظة الفراغ الواسع </a:t>
            </a:r>
            <a:endParaRPr lang="ar-EG" sz="3200" b="1" dirty="0" smtClean="0">
              <a:solidFill>
                <a:srgbClr val="222222"/>
              </a:solidFill>
              <a:latin typeface="Arial" panose="020B0604020202020204" pitchFamily="34" charset="0"/>
              <a:ea typeface="Times New Roman" panose="02020603050405020304" pitchFamily="18" charset="0"/>
              <a:cs typeface="Arial" panose="020B0604020202020204" pitchFamily="34" charset="0"/>
            </a:endParaRPr>
          </a:p>
          <a:p>
            <a:pPr>
              <a:lnSpc>
                <a:spcPts val="1920"/>
              </a:lnSpc>
              <a:spcBef>
                <a:spcPts val="600"/>
              </a:spcBef>
              <a:spcAft>
                <a:spcPts val="600"/>
              </a:spcAft>
            </a:pPr>
            <a:r>
              <a:rPr lang="ar-EG" sz="3200" b="1" dirty="0" smtClean="0">
                <a:solidFill>
                  <a:srgbClr val="222222"/>
                </a:solidFill>
                <a:latin typeface="Arial" panose="020B0604020202020204" pitchFamily="34" charset="0"/>
                <a:ea typeface="Times New Roman" panose="02020603050405020304" pitchFamily="18" charset="0"/>
                <a:cs typeface="Arial" panose="020B0604020202020204" pitchFamily="34" charset="0"/>
              </a:rPr>
              <a:t>نسبياً </a:t>
            </a:r>
            <a:r>
              <a:rPr lang="ar-EG" sz="3200" b="1" dirty="0">
                <a:solidFill>
                  <a:srgbClr val="222222"/>
                </a:solidFill>
                <a:latin typeface="Arial" panose="020B0604020202020204" pitchFamily="34" charset="0"/>
                <a:ea typeface="Times New Roman" panose="02020603050405020304" pitchFamily="18" charset="0"/>
                <a:cs typeface="Arial" panose="020B0604020202020204" pitchFamily="34" charset="0"/>
              </a:rPr>
              <a:t>في تصاميم الباوهاوس </a:t>
            </a:r>
            <a:r>
              <a:rPr lang="ar-EG" sz="3200" b="1" dirty="0" smtClean="0">
                <a:solidFill>
                  <a:srgbClr val="222222"/>
                </a:solidFill>
                <a:latin typeface="Arial" panose="020B0604020202020204" pitchFamily="34" charset="0"/>
                <a:ea typeface="Times New Roman" panose="02020603050405020304" pitchFamily="18" charset="0"/>
                <a:cs typeface="Arial" panose="020B0604020202020204" pitchFamily="34" charset="0"/>
              </a:rPr>
              <a:t>واستخدام </a:t>
            </a:r>
            <a:r>
              <a:rPr lang="ar-EG" sz="3200" b="1" dirty="0">
                <a:solidFill>
                  <a:srgbClr val="222222"/>
                </a:solidFill>
                <a:latin typeface="Arial" panose="020B0604020202020204" pitchFamily="34" charset="0"/>
                <a:ea typeface="Times New Roman" panose="02020603050405020304" pitchFamily="18" charset="0"/>
                <a:cs typeface="Arial" panose="020B0604020202020204" pitchFamily="34" charset="0"/>
              </a:rPr>
              <a:t>نمط معين في طباعة الحروف. </a:t>
            </a:r>
            <a:endParaRPr lang="ar-EG" sz="3200" b="1" dirty="0" smtClean="0">
              <a:solidFill>
                <a:srgbClr val="222222"/>
              </a:solidFill>
              <a:latin typeface="Arial" panose="020B0604020202020204" pitchFamily="34" charset="0"/>
              <a:ea typeface="Times New Roman" panose="02020603050405020304" pitchFamily="18" charset="0"/>
              <a:cs typeface="Arial" panose="020B0604020202020204" pitchFamily="34" charset="0"/>
            </a:endParaRPr>
          </a:p>
          <a:p>
            <a:pPr>
              <a:lnSpc>
                <a:spcPts val="1920"/>
              </a:lnSpc>
              <a:spcBef>
                <a:spcPts val="600"/>
              </a:spcBef>
              <a:spcAft>
                <a:spcPts val="600"/>
              </a:spcAft>
            </a:pPr>
            <a:r>
              <a:rPr lang="ar-EG" sz="3200" b="1" dirty="0" smtClean="0">
                <a:solidFill>
                  <a:srgbClr val="222222"/>
                </a:solidFill>
                <a:latin typeface="Arial" panose="020B0604020202020204" pitchFamily="34" charset="0"/>
                <a:ea typeface="Times New Roman" panose="02020603050405020304" pitchFamily="18" charset="0"/>
                <a:cs typeface="Arial" panose="020B0604020202020204" pitchFamily="34" charset="0"/>
              </a:rPr>
              <a:t>إضافة إلى ادخال </a:t>
            </a:r>
            <a:r>
              <a:rPr lang="ar-EG" sz="3200" b="1" u="sng" dirty="0" smtClean="0">
                <a:solidFill>
                  <a:srgbClr val="0B0080"/>
                </a:solidFill>
                <a:latin typeface="Arial" panose="020B0604020202020204" pitchFamily="34" charset="0"/>
                <a:ea typeface="Times New Roman" panose="02020603050405020304" pitchFamily="18" charset="0"/>
                <a:cs typeface="Arial" panose="020B0604020202020204" pitchFamily="34" charset="0"/>
                <a:hlinkClick r:id="rId7" tooltip="تصوير"/>
              </a:rPr>
              <a:t>التصويرالفوتوغرافي</a:t>
            </a:r>
            <a:r>
              <a:rPr lang="ar-EG" sz="3200" b="1" dirty="0" smtClean="0">
                <a:solidFill>
                  <a:srgbClr val="222222"/>
                </a:solidFill>
                <a:latin typeface="Arial" panose="020B0604020202020204" pitchFamily="34" charset="0"/>
                <a:ea typeface="Times New Roman" panose="02020603050405020304" pitchFamily="18" charset="0"/>
                <a:cs typeface="Arial" panose="020B0604020202020204" pitchFamily="34" charset="0"/>
              </a:rPr>
              <a:t> </a:t>
            </a:r>
            <a:r>
              <a:rPr lang="ar-EG" sz="3200" b="1" u="sng" dirty="0" smtClean="0">
                <a:solidFill>
                  <a:srgbClr val="0B0080"/>
                </a:solidFill>
                <a:latin typeface="Arial" panose="020B0604020202020204" pitchFamily="34" charset="0"/>
                <a:ea typeface="Times New Roman" panose="02020603050405020304" pitchFamily="18" charset="0"/>
                <a:cs typeface="Arial" panose="020B0604020202020204" pitchFamily="34" charset="0"/>
                <a:hlinkClick r:id="rId8" tooltip="توليف"/>
              </a:rPr>
              <a:t>ومونتاج</a:t>
            </a:r>
            <a:r>
              <a:rPr lang="ar-EG" sz="3200" b="1" dirty="0" smtClean="0">
                <a:solidFill>
                  <a:srgbClr val="222222"/>
                </a:solidFill>
                <a:latin typeface="Arial" panose="020B0604020202020204" pitchFamily="34" charset="0"/>
                <a:ea typeface="Times New Roman" panose="02020603050405020304" pitchFamily="18" charset="0"/>
                <a:cs typeface="Arial" panose="020B0604020202020204" pitchFamily="34" charset="0"/>
              </a:rPr>
              <a:t> الصور إلى الفن الجميل.</a:t>
            </a:r>
            <a:endParaRPr lang="en-US" sz="3200" b="1" dirty="0" smtClean="0">
              <a:latin typeface="Arial" panose="020B0604020202020204" pitchFamily="34" charset="0"/>
              <a:ea typeface="Calibri" panose="020F0502020204030204" pitchFamily="34" charset="0"/>
              <a:cs typeface="Arial" panose="020B0604020202020204" pitchFamily="34" charset="0"/>
            </a:endParaRPr>
          </a:p>
          <a:p>
            <a:pPr>
              <a:lnSpc>
                <a:spcPts val="1920"/>
              </a:lnSpc>
              <a:spcBef>
                <a:spcPts val="600"/>
              </a:spcBef>
              <a:spcAft>
                <a:spcPts val="600"/>
              </a:spcAft>
            </a:pPr>
            <a:r>
              <a:rPr lang="ar-EG" sz="3200" b="1" dirty="0" smtClean="0">
                <a:solidFill>
                  <a:srgbClr val="222222"/>
                </a:solidFill>
                <a:latin typeface="Arial" panose="020B0604020202020204" pitchFamily="34" charset="0"/>
                <a:ea typeface="Times New Roman" panose="02020603050405020304" pitchFamily="18" charset="0"/>
                <a:cs typeface="Arial" panose="020B0604020202020204" pitchFamily="34" charset="0"/>
              </a:rPr>
              <a:t>يرى </a:t>
            </a:r>
            <a:r>
              <a:rPr lang="ar-EG" sz="3200" b="1" dirty="0">
                <a:solidFill>
                  <a:srgbClr val="222222"/>
                </a:solidFill>
                <a:latin typeface="Arial" panose="020B0604020202020204" pitchFamily="34" charset="0"/>
                <a:ea typeface="Times New Roman" panose="02020603050405020304" pitchFamily="18" charset="0"/>
                <a:cs typeface="Arial" panose="020B0604020202020204" pitchFamily="34" charset="0"/>
              </a:rPr>
              <a:t>العديد من الناقدين أن الباهاوس لم تكن ذات طراز معين بحد ذاتها بقدر ما أنها </a:t>
            </a:r>
            <a:endParaRPr lang="ar-EG" sz="3200" b="1" dirty="0" smtClean="0">
              <a:solidFill>
                <a:srgbClr val="222222"/>
              </a:solidFill>
              <a:latin typeface="Arial" panose="020B0604020202020204" pitchFamily="34" charset="0"/>
              <a:ea typeface="Times New Roman" panose="02020603050405020304" pitchFamily="18" charset="0"/>
              <a:cs typeface="Arial" panose="020B0604020202020204" pitchFamily="34" charset="0"/>
            </a:endParaRPr>
          </a:p>
          <a:p>
            <a:pPr>
              <a:lnSpc>
                <a:spcPts val="1920"/>
              </a:lnSpc>
              <a:spcBef>
                <a:spcPts val="600"/>
              </a:spcBef>
              <a:spcAft>
                <a:spcPts val="600"/>
              </a:spcAft>
            </a:pPr>
            <a:r>
              <a:rPr lang="ar-EG" sz="3200" b="1" dirty="0" smtClean="0">
                <a:solidFill>
                  <a:srgbClr val="222222"/>
                </a:solidFill>
                <a:latin typeface="Arial" panose="020B0604020202020204" pitchFamily="34" charset="0"/>
                <a:ea typeface="Times New Roman" panose="02020603050405020304" pitchFamily="18" charset="0"/>
                <a:cs typeface="Arial" panose="020B0604020202020204" pitchFamily="34" charset="0"/>
              </a:rPr>
              <a:t>كانت </a:t>
            </a:r>
            <a:r>
              <a:rPr lang="ar-EG" sz="3200" b="1" dirty="0">
                <a:solidFill>
                  <a:srgbClr val="222222"/>
                </a:solidFill>
                <a:latin typeface="Arial" panose="020B0604020202020204" pitchFamily="34" charset="0"/>
                <a:ea typeface="Times New Roman" panose="02020603050405020304" pitchFamily="18" charset="0"/>
                <a:cs typeface="Arial" panose="020B0604020202020204" pitchFamily="34" charset="0"/>
              </a:rPr>
              <a:t>وسيلة فتحت ابداعاً غير محدد بطراز أو ضوابط معينة.</a:t>
            </a:r>
            <a:endParaRPr lang="en-US" sz="3200" b="1"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2077856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17133" y="1250380"/>
            <a:ext cx="11074400" cy="2215991"/>
          </a:xfrm>
          <a:prstGeom prst="rect">
            <a:avLst/>
          </a:prstGeom>
          <a:noFill/>
        </p:spPr>
        <p:txBody>
          <a:bodyPr wrap="square" rtlCol="1">
            <a:spAutoFit/>
          </a:bodyPr>
          <a:lstStyle/>
          <a:p>
            <a:r>
              <a:rPr lang="ar-EG" sz="6000" b="1" u="sng" dirty="0" smtClean="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الباوهاوس وعلاقتها بالفنون التطبيقية:</a:t>
            </a:r>
          </a:p>
          <a:p>
            <a:endParaRPr lang="ar-EG" sz="6000" b="1" u="sng" dirty="0" smtClean="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a:p>
            <a:endParaRPr lang="ar-EG"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7003" y="2358375"/>
            <a:ext cx="7704997" cy="3034545"/>
          </a:xfrm>
          <a:prstGeom prst="rect">
            <a:avLst/>
          </a:prstGeom>
        </p:spPr>
      </p:pic>
      <p:sp>
        <p:nvSpPr>
          <p:cNvPr id="7" name="Rectangle 6"/>
          <p:cNvSpPr/>
          <p:nvPr/>
        </p:nvSpPr>
        <p:spPr>
          <a:xfrm rot="10800000" flipV="1">
            <a:off x="3881079" y="4574366"/>
            <a:ext cx="6511356" cy="523220"/>
          </a:xfrm>
          <a:prstGeom prst="rect">
            <a:avLst/>
          </a:prstGeom>
        </p:spPr>
        <p:txBody>
          <a:bodyPr wrap="square">
            <a:spAutoFit/>
          </a:bodyPr>
          <a:lstStyle/>
          <a:p>
            <a:pPr lvl="0"/>
            <a:r>
              <a:rPr lang="ar-EG" sz="2800" dirty="0" smtClean="0">
                <a:solidFill>
                  <a:srgbClr val="1C1E21"/>
                </a:solidFill>
                <a:latin typeface="Helvetica" panose="020B0604020202020204" pitchFamily="34" charset="0"/>
              </a:rPr>
              <a:t>ولا يزال تأثيرها </a:t>
            </a:r>
            <a:r>
              <a:rPr lang="ar-EG" sz="2800" dirty="0">
                <a:solidFill>
                  <a:srgbClr val="1C1E21"/>
                </a:solidFill>
                <a:latin typeface="Helvetica" panose="020B0604020202020204" pitchFamily="34" charset="0"/>
              </a:rPr>
              <a:t>قوي على مدارس الفن المعاصر</a:t>
            </a:r>
            <a:endParaRPr lang="ar-EG" dirty="0">
              <a:solidFill>
                <a:prstClr val="black"/>
              </a:solidFill>
            </a:endParaRPr>
          </a:p>
        </p:txBody>
      </p:sp>
    </p:spTree>
    <p:extLst>
      <p:ext uri="{BB962C8B-B14F-4D97-AF65-F5344CB8AC3E}">
        <p14:creationId xmlns:p14="http://schemas.microsoft.com/office/powerpoint/2010/main" val="7740201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791199" y="1543704"/>
            <a:ext cx="6096000" cy="4708981"/>
          </a:xfrm>
          <a:prstGeom prst="rect">
            <a:avLst/>
          </a:prstGeom>
        </p:spPr>
        <p:txBody>
          <a:bodyPr>
            <a:spAutoFit/>
          </a:bodyPr>
          <a:lstStyle/>
          <a:p>
            <a:r>
              <a:rPr lang="ar-EG" sz="2000" b="1" dirty="0"/>
              <a:t>ترجع اهمية الباوهاوس </a:t>
            </a:r>
            <a:r>
              <a:rPr lang="en-US" sz="2000" b="1" dirty="0"/>
              <a:t>Bauhaus </a:t>
            </a:r>
            <a:r>
              <a:rPr lang="ar-EG" sz="2000" b="1" dirty="0"/>
              <a:t>الي الوحدة بين الفنون المرئية والعمارة والتصميم الصناعي ، فلم تكن الباوهاوس طراز بقدر كونها اسلوب جديد للحياة ،وفي مجال تصميم االثاث اهتمت الباوهاوس بالدعوة الي ابتكار اشكال وتصميمات جديدة وتعلم التقنيات الحديثة ، والبعد عن الزخارف ورفض كل ما هو تقليدي ، واالهتمام بالجوانب الوظيفية واالقتصادية والحفاظ علي الوحدة في تصميم </a:t>
            </a:r>
            <a:r>
              <a:rPr lang="ar-EG" sz="2000" b="1" dirty="0" smtClean="0"/>
              <a:t>الاثاث </a:t>
            </a:r>
            <a:r>
              <a:rPr lang="ar-EG" sz="2000" b="1" dirty="0"/>
              <a:t>وتوائم االثاث مع المنزل العصري ومالئمته للمساحات الضيقة للمباني السكنية الحديثة وسهولة العناية به وتصميم اثاث خفيف الوزن متعدد الوظائف ، كما تميزت تصميمات " جروبيوس " </a:t>
            </a:r>
            <a:r>
              <a:rPr lang="en-US" sz="2000" b="1" dirty="0"/>
              <a:t>Walter Gropius </a:t>
            </a:r>
            <a:r>
              <a:rPr lang="ar-EG" sz="2000" b="1" dirty="0"/>
              <a:t>بالتوحيد القياسي الذي تطلبه اسلوب االنتاج الكمي لالسهام في البعد االقتصادي ، واتبعت افكاره فيما بعد العديد من مصانع </a:t>
            </a:r>
            <a:r>
              <a:rPr lang="ar-EG" sz="2000" b="1" dirty="0" smtClean="0"/>
              <a:t>الاثاث </a:t>
            </a:r>
            <a:r>
              <a:rPr lang="ar-EG" sz="2000" b="1" dirty="0"/>
              <a:t>في تطبيق اسلوب تحليل المنتج لعناصره </a:t>
            </a:r>
            <a:r>
              <a:rPr lang="ar-EG" sz="2000" b="1" dirty="0" smtClean="0"/>
              <a:t>الاولية </a:t>
            </a:r>
            <a:r>
              <a:rPr lang="ar-EG" sz="2000" b="1" dirty="0"/>
              <a:t>سواء علي الجانب الوظيفي او الشكلي وكذلك علي مستوي الخامة لتصميم اثاث غير تقليدي ،والفنان المثالي من وجهه نظر جروبيوس </a:t>
            </a:r>
            <a:r>
              <a:rPr lang="en-US" sz="2000" b="1" dirty="0"/>
              <a:t>Gropius Walter </a:t>
            </a:r>
            <a:r>
              <a:rPr lang="ar-EG" sz="2000" b="1" dirty="0"/>
              <a:t>الذي يمتلك القدرة علي التعامل مع الخامة قدر علمه بنظريات التصميم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665" y="2239163"/>
            <a:ext cx="5077534" cy="4286848"/>
          </a:xfrm>
          <a:prstGeom prst="rect">
            <a:avLst/>
          </a:prstGeom>
        </p:spPr>
      </p:pic>
      <p:pic>
        <p:nvPicPr>
          <p:cNvPr id="4" name="Picture 3"/>
          <p:cNvPicPr>
            <a:picLocks noChangeAspect="1"/>
          </p:cNvPicPr>
          <p:nvPr/>
        </p:nvPicPr>
        <p:blipFill>
          <a:blip r:embed="rId4"/>
          <a:stretch>
            <a:fillRect/>
          </a:stretch>
        </p:blipFill>
        <p:spPr>
          <a:xfrm>
            <a:off x="5034676" y="441250"/>
            <a:ext cx="7157324" cy="1658256"/>
          </a:xfrm>
          <a:prstGeom prst="rect">
            <a:avLst/>
          </a:prstGeom>
        </p:spPr>
      </p:pic>
    </p:spTree>
    <p:extLst>
      <p:ext uri="{BB962C8B-B14F-4D97-AF65-F5344CB8AC3E}">
        <p14:creationId xmlns:p14="http://schemas.microsoft.com/office/powerpoint/2010/main" val="20055691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3670478" y="1571879"/>
            <a:ext cx="8049296" cy="2462213"/>
          </a:xfrm>
          <a:prstGeom prst="rect">
            <a:avLst/>
          </a:prstGeom>
        </p:spPr>
        <p:txBody>
          <a:bodyPr wrap="square">
            <a:spAutoFit/>
          </a:bodyPr>
          <a:lstStyle/>
          <a:p>
            <a:r>
              <a:rPr lang="ar-EG" sz="2800" b="1" dirty="0" smtClean="0">
                <a:solidFill>
                  <a:srgbClr val="FF0000"/>
                </a:solidFill>
              </a:rPr>
              <a:t>تصميم الاثاث </a:t>
            </a:r>
            <a:r>
              <a:rPr lang="ar-EG" sz="2800" b="1" dirty="0">
                <a:solidFill>
                  <a:srgbClr val="FF0000"/>
                </a:solidFill>
              </a:rPr>
              <a:t>في الباوهاوس: </a:t>
            </a:r>
            <a:endParaRPr lang="ar-EG" sz="2800" b="1" dirty="0" smtClean="0">
              <a:solidFill>
                <a:srgbClr val="FF0000"/>
              </a:solidFill>
            </a:endParaRPr>
          </a:p>
          <a:p>
            <a:r>
              <a:rPr lang="ar-EG" b="1" dirty="0" smtClean="0"/>
              <a:t>تصميم الاثاث </a:t>
            </a:r>
            <a:r>
              <a:rPr lang="ar-EG" b="1" dirty="0"/>
              <a:t>بعد الحرب العالمية االولي كان له اتجاه يعرف باسم " التصميم الجديد " وهو ليس له </a:t>
            </a:r>
            <a:r>
              <a:rPr lang="ar-EG" b="1" dirty="0" smtClean="0"/>
              <a:t>علاقة </a:t>
            </a:r>
            <a:r>
              <a:rPr lang="ar-EG" b="1" dirty="0"/>
              <a:t>بشكل طراز معين ، انما له </a:t>
            </a:r>
            <a:r>
              <a:rPr lang="ar-EG" b="1" dirty="0" smtClean="0"/>
              <a:t>علاقة </a:t>
            </a:r>
            <a:r>
              <a:rPr lang="ar-EG" b="1" dirty="0"/>
              <a:t>بتلبية حاجات اجتماعية </a:t>
            </a:r>
            <a:r>
              <a:rPr lang="en-US" b="1" dirty="0"/>
              <a:t>needs Social </a:t>
            </a:r>
            <a:r>
              <a:rPr lang="ar-EG" b="1" dirty="0"/>
              <a:t>ومع تطور التكنولوجيا بدأت المطالبة بالحداثة في تصميم </a:t>
            </a:r>
            <a:r>
              <a:rPr lang="ar-EG" b="1" dirty="0" smtClean="0"/>
              <a:t>الاثاث </a:t>
            </a:r>
            <a:r>
              <a:rPr lang="ar-EG" b="1" dirty="0"/>
              <a:t>ذو التصميم المتسم </a:t>
            </a:r>
            <a:r>
              <a:rPr lang="ar-EG" b="1" dirty="0" smtClean="0"/>
              <a:t>بالاختزال </a:t>
            </a:r>
            <a:r>
              <a:rPr lang="ar-EG" b="1" dirty="0"/>
              <a:t>والبساطة ،حيث اتسمت مقاعد الباوهاوس بصفة عامة بالثبات </a:t>
            </a:r>
            <a:r>
              <a:rPr lang="ar-EG" b="1" dirty="0" smtClean="0"/>
              <a:t>والاتزان </a:t>
            </a:r>
            <a:r>
              <a:rPr lang="ar-EG" b="1" dirty="0"/>
              <a:t>الذي يكمن في تصميم الشكل ، والمتانة التي تكمن في الخامة وحجم </a:t>
            </a:r>
            <a:r>
              <a:rPr lang="ar-EG" b="1" dirty="0" smtClean="0"/>
              <a:t>الاجزاء </a:t>
            </a:r>
            <a:r>
              <a:rPr lang="ar-EG" b="1" dirty="0"/>
              <a:t>المختلفة والوظيفية والخطوط الهندسية وتأكيد الخط </a:t>
            </a:r>
            <a:r>
              <a:rPr lang="ar-EG" b="1" dirty="0" smtClean="0"/>
              <a:t>الافقي </a:t>
            </a:r>
            <a:r>
              <a:rPr lang="ar-EG" b="1" dirty="0"/>
              <a:t>والرأسي والتكعيبية والخفة في الوزن ، واختفاء </a:t>
            </a:r>
            <a:r>
              <a:rPr lang="ar-EG" b="1" dirty="0" smtClean="0"/>
              <a:t>الاركان </a:t>
            </a:r>
            <a:r>
              <a:rPr lang="ar-EG" b="1" dirty="0"/>
              <a:t>الحادة ، والخلو من الزخارف والبساطة ، والشكل الميكني واستخدام الخامات الحديثة </a:t>
            </a:r>
            <a:r>
              <a:rPr lang="ar-EG" b="1" dirty="0" smtClean="0"/>
              <a:t>والاوان الاساسية </a:t>
            </a:r>
            <a:r>
              <a:rPr lang="ar-EG" b="1" dirty="0"/>
              <a:t>الي جانب الرماديات ودرجاتها </a:t>
            </a:r>
            <a:r>
              <a:rPr lang="ar-EG" b="1" dirty="0" smtClean="0"/>
              <a:t>والابيض والاسود </a:t>
            </a:r>
            <a:r>
              <a:rPr lang="ar-EG" b="1" dirty="0"/>
              <a:t>.</a:t>
            </a:r>
          </a:p>
        </p:txBody>
      </p:sp>
      <p:pic>
        <p:nvPicPr>
          <p:cNvPr id="3" name="Picture 2"/>
          <p:cNvPicPr>
            <a:picLocks noChangeAspect="1"/>
          </p:cNvPicPr>
          <p:nvPr/>
        </p:nvPicPr>
        <p:blipFill>
          <a:blip r:embed="rId3"/>
          <a:stretch>
            <a:fillRect/>
          </a:stretch>
        </p:blipFill>
        <p:spPr>
          <a:xfrm>
            <a:off x="566671" y="4034092"/>
            <a:ext cx="8881604" cy="2708119"/>
          </a:xfrm>
          <a:prstGeom prst="rect">
            <a:avLst/>
          </a:prstGeom>
        </p:spPr>
      </p:pic>
    </p:spTree>
    <p:extLst>
      <p:ext uri="{BB962C8B-B14F-4D97-AF65-F5344CB8AC3E}">
        <p14:creationId xmlns:p14="http://schemas.microsoft.com/office/powerpoint/2010/main" val="42567723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8378" y="1893196"/>
            <a:ext cx="5832327" cy="4378816"/>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909" y="2099257"/>
            <a:ext cx="6138247" cy="4597760"/>
          </a:xfrm>
          <a:prstGeom prst="rect">
            <a:avLst/>
          </a:prstGeom>
        </p:spPr>
      </p:pic>
    </p:spTree>
    <p:extLst>
      <p:ext uri="{BB962C8B-B14F-4D97-AF65-F5344CB8AC3E}">
        <p14:creationId xmlns:p14="http://schemas.microsoft.com/office/powerpoint/2010/main" val="48234443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956751" y="468591"/>
            <a:ext cx="7872392" cy="1015663"/>
          </a:xfrm>
          <a:prstGeom prst="rect">
            <a:avLst/>
          </a:prstGeom>
          <a:noFill/>
        </p:spPr>
        <p:txBody>
          <a:bodyPr wrap="square" rtlCol="1">
            <a:spAutoFit/>
          </a:bodyPr>
          <a:lstStyle/>
          <a:p>
            <a:r>
              <a:rPr lang="ar-EG" sz="6000" b="1" u="sng" dirty="0" smtClean="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وحدات الاثاث المستلهمه من الباوهاوس</a:t>
            </a:r>
            <a:endParaRPr lang="ar-EG" sz="6000" b="1" u="sng" dirty="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18924" b="30056"/>
          <a:stretch/>
        </p:blipFill>
        <p:spPr>
          <a:xfrm>
            <a:off x="5906473" y="2929961"/>
            <a:ext cx="5843594" cy="2981441"/>
          </a:xfrm>
          <a:prstGeom prst="rect">
            <a:avLst/>
          </a:prstGeom>
        </p:spPr>
      </p:pic>
      <p:pic>
        <p:nvPicPr>
          <p:cNvPr id="4" name="Picture 3"/>
          <p:cNvPicPr>
            <a:picLocks noChangeAspect="1"/>
          </p:cNvPicPr>
          <p:nvPr/>
        </p:nvPicPr>
        <p:blipFill>
          <a:blip r:embed="rId4"/>
          <a:stretch>
            <a:fillRect/>
          </a:stretch>
        </p:blipFill>
        <p:spPr>
          <a:xfrm>
            <a:off x="948608" y="2157230"/>
            <a:ext cx="4885521" cy="4495800"/>
          </a:xfrm>
          <a:prstGeom prst="rect">
            <a:avLst/>
          </a:prstGeom>
        </p:spPr>
      </p:pic>
    </p:spTree>
    <p:extLst>
      <p:ext uri="{BB962C8B-B14F-4D97-AF65-F5344CB8AC3E}">
        <p14:creationId xmlns:p14="http://schemas.microsoft.com/office/powerpoint/2010/main" val="8056091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6045724" y="1415534"/>
            <a:ext cx="5567550" cy="830997"/>
          </a:xfrm>
          <a:prstGeom prst="rect">
            <a:avLst/>
          </a:prstGeom>
        </p:spPr>
        <p:txBody>
          <a:bodyPr wrap="none">
            <a:spAutoFit/>
          </a:bodyPr>
          <a:lstStyle/>
          <a:p>
            <a:r>
              <a:rPr lang="ar-EG" sz="4800" b="1" u="sng" dirty="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وحدات الاثاث المستلهمه من الباوهاوس</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4747" y="2558871"/>
            <a:ext cx="4318000" cy="3543300"/>
          </a:xfrm>
          <a:prstGeom prst="rect">
            <a:avLst/>
          </a:prstGeom>
        </p:spPr>
      </p:pic>
      <p:pic>
        <p:nvPicPr>
          <p:cNvPr id="11" name="Picture 10"/>
          <p:cNvPicPr>
            <a:picLocks noChangeAspect="1"/>
          </p:cNvPicPr>
          <p:nvPr/>
        </p:nvPicPr>
        <p:blipFill>
          <a:blip r:embed="rId4"/>
          <a:stretch>
            <a:fillRect/>
          </a:stretch>
        </p:blipFill>
        <p:spPr>
          <a:xfrm>
            <a:off x="1759474" y="2558871"/>
            <a:ext cx="4286250" cy="3495675"/>
          </a:xfrm>
          <a:prstGeom prst="rect">
            <a:avLst/>
          </a:prstGeom>
        </p:spPr>
      </p:pic>
    </p:spTree>
    <p:extLst>
      <p:ext uri="{BB962C8B-B14F-4D97-AF65-F5344CB8AC3E}">
        <p14:creationId xmlns:p14="http://schemas.microsoft.com/office/powerpoint/2010/main" val="14188126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03078" y="2071754"/>
            <a:ext cx="4578908" cy="4578908"/>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6525" y="2092105"/>
            <a:ext cx="4578908" cy="4558557"/>
          </a:xfrm>
          <a:prstGeom prst="rect">
            <a:avLst/>
          </a:prstGeom>
        </p:spPr>
      </p:pic>
      <p:sp>
        <p:nvSpPr>
          <p:cNvPr id="5" name="Rectangle 4"/>
          <p:cNvSpPr/>
          <p:nvPr/>
        </p:nvSpPr>
        <p:spPr>
          <a:xfrm>
            <a:off x="6408757" y="1240757"/>
            <a:ext cx="5567550" cy="830997"/>
          </a:xfrm>
          <a:prstGeom prst="rect">
            <a:avLst/>
          </a:prstGeom>
        </p:spPr>
        <p:txBody>
          <a:bodyPr wrap="none">
            <a:spAutoFit/>
          </a:bodyPr>
          <a:lstStyle/>
          <a:p>
            <a:pPr lvl="0"/>
            <a:r>
              <a:rPr lang="ar-EG" sz="4800" b="1" u="sng" dirty="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وحدات الاثاث المستلهمه من الباوهاوس</a:t>
            </a:r>
          </a:p>
        </p:txBody>
      </p:sp>
    </p:spTree>
    <p:extLst>
      <p:ext uri="{BB962C8B-B14F-4D97-AF65-F5344CB8AC3E}">
        <p14:creationId xmlns:p14="http://schemas.microsoft.com/office/powerpoint/2010/main" val="221650524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6452315" y="980408"/>
            <a:ext cx="4803820" cy="5262979"/>
          </a:xfrm>
          <a:prstGeom prst="rect">
            <a:avLst/>
          </a:prstGeom>
        </p:spPr>
        <p:txBody>
          <a:bodyPr wrap="square">
            <a:spAutoFit/>
          </a:bodyPr>
          <a:lstStyle/>
          <a:p>
            <a:r>
              <a:rPr lang="ar-EG" sz="2800" b="1" dirty="0" smtClean="0">
                <a:solidFill>
                  <a:srgbClr val="FF0000"/>
                </a:solidFill>
              </a:rPr>
              <a:t>الباوهاوس والعماره:</a:t>
            </a:r>
          </a:p>
          <a:p>
            <a:endParaRPr lang="ar-EG" sz="2800" b="1" dirty="0" smtClean="0">
              <a:solidFill>
                <a:srgbClr val="FF0000"/>
              </a:solidFill>
            </a:endParaRPr>
          </a:p>
          <a:p>
            <a:r>
              <a:rPr lang="ar-EG" sz="2000" dirty="0" smtClean="0"/>
              <a:t>قدمت </a:t>
            </a:r>
            <a:r>
              <a:rPr lang="ar-EG" sz="2000" dirty="0"/>
              <a:t>الباوهاوس في مبانيها وتجهيزاتها نموذجا رائقا للعقالنية والبساطة في التصميم وسادها حس هندسي متقشف ، وكان التركيز علي الخطوط المستقيمة والعالقات االولية واالقواس الصريحة هو رد الباوهاوس علي االسراف والمبالغة الشكلية التي تميز بها التصميم علي يد االرت نوفو وكانت عمارة الباوهاوس تعتمد في فهمها للوظيفة ، علي توازن صارم بين الصرحية والخفة حيث تلتحم الكتل </a:t>
            </a:r>
            <a:r>
              <a:rPr lang="ar-EG" sz="2000" dirty="0" smtClean="0"/>
              <a:t>الاسمنتية </a:t>
            </a:r>
            <a:r>
              <a:rPr lang="ar-EG" sz="2000" dirty="0"/>
              <a:t>بفراغات يحميها الزجاج في استقرار كامل ، وفي عام 1932 تم اغالق المعهد كما انتقدت افكاره بشراسة ،ثم حاولت مجموعة من معلمي الباوهاوس إعادة تأسيسه في برلين ولكن كمعهد خاص وكانت ابرزها محاولة المعماري " ميس فان دروه " </a:t>
            </a:r>
            <a:r>
              <a:rPr lang="en-US" sz="2000" dirty="0" err="1"/>
              <a:t>Rohe</a:t>
            </a:r>
            <a:r>
              <a:rPr lang="en-US" sz="2000" dirty="0"/>
              <a:t> der van </a:t>
            </a:r>
            <a:r>
              <a:rPr lang="en-US" sz="2000" dirty="0" err="1"/>
              <a:t>Mies</a:t>
            </a:r>
            <a:r>
              <a:rPr lang="en-US" sz="2000" dirty="0"/>
              <a:t> </a:t>
            </a:r>
            <a:r>
              <a:rPr lang="ar-EG" sz="2000" dirty="0"/>
              <a:t>ولكن السلطات االلمانية سرعان ما اعلنت </a:t>
            </a:r>
            <a:r>
              <a:rPr lang="ar-EG" sz="2000" dirty="0" smtClean="0"/>
              <a:t>الاغلاق </a:t>
            </a:r>
            <a:r>
              <a:rPr lang="ar-EG" sz="2000" dirty="0"/>
              <a:t>النهائي لهذه المحاولة عام 1933.</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578" y="2016195"/>
            <a:ext cx="5982231" cy="4841805"/>
          </a:xfrm>
          <a:prstGeom prst="rect">
            <a:avLst/>
          </a:prstGeom>
        </p:spPr>
      </p:pic>
    </p:spTree>
    <p:extLst>
      <p:ext uri="{BB962C8B-B14F-4D97-AF65-F5344CB8AC3E}">
        <p14:creationId xmlns:p14="http://schemas.microsoft.com/office/powerpoint/2010/main" val="7358033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title"/>
          </p:nvPr>
        </p:nvSpPr>
        <p:spPr>
          <a:xfrm>
            <a:off x="1144588" y="1308554"/>
            <a:ext cx="10515600" cy="1325563"/>
          </a:xfrm>
        </p:spPr>
        <p:txBody>
          <a:bodyPr>
            <a:normAutofit/>
          </a:bodyPr>
          <a:lstStyle/>
          <a:p>
            <a:r>
              <a:rPr lang="ar-EG" sz="4000" b="1" dirty="0" smtClean="0">
                <a:solidFill>
                  <a:srgbClr val="FF66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المراجع </a:t>
            </a:r>
            <a:endParaRPr lang="ar-EG" sz="4000" b="1" dirty="0">
              <a:solidFill>
                <a:srgbClr val="FF66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
        <p:nvSpPr>
          <p:cNvPr id="10" name="TextBox 9"/>
          <p:cNvSpPr txBox="1"/>
          <p:nvPr/>
        </p:nvSpPr>
        <p:spPr>
          <a:xfrm>
            <a:off x="870857" y="3033486"/>
            <a:ext cx="11045373" cy="3416320"/>
          </a:xfrm>
          <a:prstGeom prst="rect">
            <a:avLst/>
          </a:prstGeom>
          <a:noFill/>
        </p:spPr>
        <p:txBody>
          <a:bodyPr wrap="square" rtlCol="1">
            <a:spAutoFit/>
          </a:bodyPr>
          <a:lstStyle/>
          <a:p>
            <a:pPr marL="742950" indent="-742950">
              <a:buFont typeface="+mj-lt"/>
              <a:buAutoNum type="arabicPeriod"/>
            </a:pPr>
            <a:r>
              <a:rPr lang="ar-EG" sz="3600" b="1" dirty="0">
                <a:latin typeface="Arabic Typesetting" panose="03020402040406030203" pitchFamily="66" charset="-78"/>
                <a:cs typeface="Arabic Typesetting" panose="03020402040406030203" pitchFamily="66" charset="-78"/>
              </a:rPr>
              <a:t>موديس سيرولا ؛ ترجمة هنري زغيب </a:t>
            </a:r>
            <a:r>
              <a:rPr lang="ar-EG" sz="3600" b="1" dirty="0" smtClean="0">
                <a:latin typeface="Arabic Typesetting" panose="03020402040406030203" pitchFamily="66" charset="-78"/>
                <a:cs typeface="Arabic Typesetting" panose="03020402040406030203" pitchFamily="66" charset="-78"/>
              </a:rPr>
              <a:t>,</a:t>
            </a:r>
            <a:r>
              <a:rPr lang="ar-EG" sz="3600" b="1" i="1" dirty="0" smtClean="0">
                <a:latin typeface="Arabic Typesetting" panose="03020402040406030203" pitchFamily="66" charset="-78"/>
                <a:cs typeface="Arabic Typesetting" panose="03020402040406030203" pitchFamily="66" charset="-78"/>
              </a:rPr>
              <a:t> </a:t>
            </a:r>
            <a:r>
              <a:rPr lang="ar-EG" sz="3600" b="1" dirty="0" smtClean="0">
                <a:latin typeface="Arabic Typesetting" panose="03020402040406030203" pitchFamily="66" charset="-78"/>
                <a:cs typeface="Arabic Typesetting" panose="03020402040406030203" pitchFamily="66" charset="-78"/>
              </a:rPr>
              <a:t>: بيروت </a:t>
            </a:r>
            <a:r>
              <a:rPr lang="ar-EG" sz="3600" b="1" dirty="0">
                <a:latin typeface="Arabic Typesetting" panose="03020402040406030203" pitchFamily="66" charset="-78"/>
                <a:cs typeface="Arabic Typesetting" panose="03020402040406030203" pitchFamily="66" charset="-78"/>
              </a:rPr>
              <a:t>: </a:t>
            </a:r>
            <a:r>
              <a:rPr lang="ar-EG" sz="3600" b="1" u="sng" dirty="0">
                <a:latin typeface="Arabic Typesetting" panose="03020402040406030203" pitchFamily="66" charset="-78"/>
                <a:cs typeface="Arabic Typesetting" panose="03020402040406030203" pitchFamily="66" charset="-78"/>
                <a:hlinkClick r:id="rId3"/>
              </a:rPr>
              <a:t>منشورات عويدان</a:t>
            </a:r>
            <a:r>
              <a:rPr lang="ar-EG" sz="3600" b="1" u="sng" dirty="0" smtClean="0">
                <a:latin typeface="Arabic Typesetting" panose="03020402040406030203" pitchFamily="66" charset="-78"/>
                <a:cs typeface="Arabic Typesetting" panose="03020402040406030203" pitchFamily="66" charset="-78"/>
                <a:hlinkClick r:id="rId3"/>
              </a:rPr>
              <a:t>.</a:t>
            </a:r>
            <a:endParaRPr lang="ar-EG" sz="3600" b="1" u="sng" dirty="0" smtClean="0">
              <a:latin typeface="Arabic Typesetting" panose="03020402040406030203" pitchFamily="66" charset="-78"/>
              <a:cs typeface="Arabic Typesetting" panose="03020402040406030203" pitchFamily="66" charset="-78"/>
            </a:endParaRPr>
          </a:p>
          <a:p>
            <a:pPr marL="742950" indent="-742950">
              <a:buFont typeface="+mj-lt"/>
              <a:buAutoNum type="arabicPeriod"/>
            </a:pPr>
            <a:r>
              <a:rPr lang="en-US" sz="3600" b="1" dirty="0" smtClean="0">
                <a:latin typeface="Arabic Typesetting" panose="03020402040406030203" pitchFamily="66" charset="-78"/>
                <a:cs typeface="Arabic Typesetting" panose="03020402040406030203" pitchFamily="66" charset="-78"/>
              </a:rPr>
              <a:t> </a:t>
            </a:r>
            <a:r>
              <a:rPr lang="ar-EG" sz="3600" b="1" dirty="0">
                <a:latin typeface="Arabic Typesetting" panose="03020402040406030203" pitchFamily="66" charset="-78"/>
                <a:cs typeface="Arabic Typesetting" panose="03020402040406030203" pitchFamily="66" charset="-78"/>
              </a:rPr>
              <a:t>دوغلاس كوبر </a:t>
            </a:r>
            <a:r>
              <a:rPr lang="ar-EG" sz="3600" b="1" i="1" dirty="0" smtClean="0">
                <a:latin typeface="Arabic Typesetting" panose="03020402040406030203" pitchFamily="66" charset="-78"/>
                <a:cs typeface="Arabic Typesetting" panose="03020402040406030203" pitchFamily="66" charset="-78"/>
              </a:rPr>
              <a:t>1971, الناشر :فيدون, </a:t>
            </a:r>
            <a:r>
              <a:rPr lang="ar-EG" sz="3600" b="1" i="1" dirty="0">
                <a:latin typeface="Arabic Typesetting" panose="03020402040406030203" pitchFamily="66" charset="-78"/>
                <a:cs typeface="Arabic Typesetting" panose="03020402040406030203" pitchFamily="66" charset="-78"/>
              </a:rPr>
              <a:t>الصحافة </a:t>
            </a:r>
            <a:r>
              <a:rPr lang="ar-EG" sz="3600" b="1" i="1" dirty="0" smtClean="0">
                <a:latin typeface="Arabic Typesetting" panose="03020402040406030203" pitchFamily="66" charset="-78"/>
                <a:cs typeface="Arabic Typesetting" panose="03020402040406030203" pitchFamily="66" charset="-78"/>
              </a:rPr>
              <a:t>المحدودة.</a:t>
            </a:r>
          </a:p>
          <a:p>
            <a:pPr marL="742950" indent="-742950" algn="r">
              <a:buFont typeface="+mj-lt"/>
              <a:buAutoNum type="arabicPeriod"/>
            </a:pPr>
            <a:r>
              <a:rPr lang="en-US" sz="3600" b="1" dirty="0">
                <a:latin typeface="Arabic Typesetting" panose="03020402040406030203" pitchFamily="66" charset="-78"/>
                <a:cs typeface="Arabic Typesetting" panose="03020402040406030203" pitchFamily="66" charset="-78"/>
                <a:hlinkClick r:id="rId4" tooltip="Art History and Artists"/>
              </a:rPr>
              <a:t>Art History and Artists</a:t>
            </a:r>
            <a:r>
              <a:rPr lang="en-US" sz="3600" b="1" dirty="0">
                <a:latin typeface="Arabic Typesetting" panose="03020402040406030203" pitchFamily="66" charset="-78"/>
                <a:cs typeface="Arabic Typesetting" panose="03020402040406030203" pitchFamily="66" charset="-78"/>
              </a:rPr>
              <a:t>، </a:t>
            </a:r>
            <a:r>
              <a:rPr lang="ar-EG" sz="3600" b="1" dirty="0">
                <a:latin typeface="Arabic Typesetting" panose="03020402040406030203" pitchFamily="66" charset="-78"/>
                <a:cs typeface="Arabic Typesetting" panose="03020402040406030203" pitchFamily="66" charset="-78"/>
              </a:rPr>
              <a:t>من موقع: </a:t>
            </a:r>
            <a:r>
              <a:rPr lang="en-US" sz="3600" b="1" dirty="0">
                <a:latin typeface="Arabic Typesetting" panose="03020402040406030203" pitchFamily="66" charset="-78"/>
                <a:cs typeface="Arabic Typesetting" panose="03020402040406030203" pitchFamily="66" charset="-78"/>
              </a:rPr>
              <a:t>www.ducksters.com، </a:t>
            </a:r>
            <a:r>
              <a:rPr lang="ar-EG" sz="3600" b="1" dirty="0">
                <a:latin typeface="Arabic Typesetting" panose="03020402040406030203" pitchFamily="66" charset="-78"/>
                <a:cs typeface="Arabic Typesetting" panose="03020402040406030203" pitchFamily="66" charset="-78"/>
              </a:rPr>
              <a:t>اطّلع عليه </a:t>
            </a:r>
            <a:r>
              <a:rPr lang="ar-EG" sz="3600" b="1" dirty="0" smtClean="0">
                <a:latin typeface="Arabic Typesetting" panose="03020402040406030203" pitchFamily="66" charset="-78"/>
                <a:cs typeface="Arabic Typesetting" panose="03020402040406030203" pitchFamily="66" charset="-78"/>
              </a:rPr>
              <a:t>بتاريخ 28-3-2020</a:t>
            </a:r>
          </a:p>
          <a:p>
            <a:pPr marL="742950" indent="-742950" algn="l" rtl="0">
              <a:buFont typeface="+mj-lt"/>
              <a:buAutoNum type="arabicPeriod"/>
            </a:pPr>
            <a:r>
              <a:rPr lang="en-US" sz="3600" b="1" dirty="0" smtClean="0">
                <a:solidFill>
                  <a:srgbClr val="6611CC"/>
                </a:solidFill>
                <a:latin typeface="Arabic Typesetting" panose="03020402040406030203" pitchFamily="66" charset="-78"/>
                <a:cs typeface="Arabic Typesetting" panose="03020402040406030203" pitchFamily="66" charset="-78"/>
                <a:hlinkClick r:id="rId5"/>
              </a:rPr>
              <a:t>Christopher </a:t>
            </a:r>
            <a:r>
              <a:rPr lang="en-US" sz="3600" b="1" dirty="0">
                <a:solidFill>
                  <a:srgbClr val="6611CC"/>
                </a:solidFill>
                <a:latin typeface="Arabic Typesetting" panose="03020402040406030203" pitchFamily="66" charset="-78"/>
                <a:cs typeface="Arabic Typesetting" panose="03020402040406030203" pitchFamily="66" charset="-78"/>
                <a:hlinkClick r:id="rId5"/>
              </a:rPr>
              <a:t>Green</a:t>
            </a:r>
            <a:r>
              <a:rPr lang="ar-EG" sz="3600" b="1" dirty="0" smtClean="0">
                <a:latin typeface="Arabic Typesetting" panose="03020402040406030203" pitchFamily="66" charset="-78"/>
                <a:cs typeface="Arabic Typesetting" panose="03020402040406030203" pitchFamily="66" charset="-78"/>
              </a:rPr>
              <a:t>,</a:t>
            </a:r>
            <a:r>
              <a:rPr lang="en-US" sz="3600" b="1" dirty="0" smtClean="0">
                <a:latin typeface="Arabic Typesetting" panose="03020402040406030203" pitchFamily="66" charset="-78"/>
                <a:cs typeface="Arabic Typesetting" panose="03020402040406030203" pitchFamily="66" charset="-78"/>
              </a:rPr>
              <a:t> </a:t>
            </a:r>
            <a:r>
              <a:rPr lang="en-US" sz="3600" b="1" i="1" dirty="0">
                <a:solidFill>
                  <a:srgbClr val="000000"/>
                </a:solidFill>
                <a:latin typeface="Arabic Typesetting" panose="03020402040406030203" pitchFamily="66" charset="-78"/>
                <a:cs typeface="Arabic Typesetting" panose="03020402040406030203" pitchFamily="66" charset="-78"/>
              </a:rPr>
              <a:t>Cubism and Its Enemies: Modern Movements and Reaction in French Art, </a:t>
            </a:r>
            <a:r>
              <a:rPr lang="en-US" sz="3600" b="1" i="1" dirty="0" smtClean="0">
                <a:solidFill>
                  <a:srgbClr val="000000"/>
                </a:solidFill>
                <a:latin typeface="Arabic Typesetting" panose="03020402040406030203" pitchFamily="66" charset="-78"/>
                <a:cs typeface="Arabic Typesetting" panose="03020402040406030203" pitchFamily="66" charset="-78"/>
              </a:rPr>
              <a:t>1916-1928</a:t>
            </a:r>
            <a:r>
              <a:rPr lang="ar-EG" sz="3600" b="1" dirty="0" smtClean="0">
                <a:solidFill>
                  <a:srgbClr val="000000"/>
                </a:solidFill>
                <a:latin typeface="Arabic Typesetting" panose="03020402040406030203" pitchFamily="66" charset="-78"/>
                <a:cs typeface="Arabic Typesetting" panose="03020402040406030203" pitchFamily="66" charset="-78"/>
              </a:rPr>
              <a:t>,</a:t>
            </a:r>
            <a:r>
              <a:rPr lang="en-US" sz="3600" b="1" dirty="0">
                <a:solidFill>
                  <a:srgbClr val="000000"/>
                </a:solidFill>
                <a:latin typeface="Arabic Typesetting" panose="03020402040406030203" pitchFamily="66" charset="-78"/>
                <a:cs typeface="Arabic Typesetting" panose="03020402040406030203" pitchFamily="66" charset="-78"/>
              </a:rPr>
              <a:t> Yale University Press, 1987</a:t>
            </a:r>
            <a:endParaRPr lang="en-US" sz="3600" b="1" dirty="0" smtClean="0">
              <a:latin typeface="Arabic Typesetting" panose="03020402040406030203" pitchFamily="66" charset="-78"/>
              <a:cs typeface="Arabic Typesetting" panose="03020402040406030203" pitchFamily="66" charset="-78"/>
            </a:endParaRPr>
          </a:p>
          <a:p>
            <a:pPr marL="742950" indent="-742950">
              <a:buFont typeface="+mj-lt"/>
              <a:buAutoNum type="arabicPeriod"/>
            </a:pPr>
            <a:r>
              <a:rPr lang="ar-EG" sz="3600" b="1" dirty="0" smtClean="0">
                <a:latin typeface="Arabic Typesetting" panose="03020402040406030203" pitchFamily="66" charset="-78"/>
                <a:cs typeface="Arabic Typesetting" panose="03020402040406030203" pitchFamily="66" charset="-78"/>
              </a:rPr>
              <a:t>أحمد </a:t>
            </a:r>
            <a:r>
              <a:rPr lang="ar-EG" sz="3600" b="1" dirty="0">
                <a:latin typeface="Arabic Typesetting" panose="03020402040406030203" pitchFamily="66" charset="-78"/>
                <a:cs typeface="Arabic Typesetting" panose="03020402040406030203" pitchFamily="66" charset="-78"/>
              </a:rPr>
              <a:t>صالح غالب </a:t>
            </a:r>
            <a:r>
              <a:rPr lang="ar-EG" sz="3600" b="1" dirty="0" smtClean="0">
                <a:latin typeface="Arabic Typesetting" panose="03020402040406030203" pitchFamily="66" charset="-78"/>
                <a:cs typeface="Arabic Typesetting" panose="03020402040406030203" pitchFamily="66" charset="-78"/>
              </a:rPr>
              <a:t>الفقيه </a:t>
            </a:r>
            <a:r>
              <a:rPr lang="ar-EG" sz="3600" b="1" i="1" dirty="0" smtClean="0">
                <a:latin typeface="Arabic Typesetting" panose="03020402040406030203" pitchFamily="66" charset="-78"/>
                <a:cs typeface="Arabic Typesetting" panose="03020402040406030203" pitchFamily="66" charset="-78"/>
              </a:rPr>
              <a:t>, الفن الحديث ,</a:t>
            </a:r>
            <a:r>
              <a:rPr lang="ar-EG" sz="3600" b="1" dirty="0" smtClean="0">
                <a:latin typeface="Arabic Typesetting" panose="03020402040406030203" pitchFamily="66" charset="-78"/>
                <a:cs typeface="Arabic Typesetting" panose="03020402040406030203" pitchFamily="66" charset="-78"/>
              </a:rPr>
              <a:t>صنعاء : ربيع </a:t>
            </a:r>
            <a:r>
              <a:rPr lang="ar-EG" sz="3600" b="1" dirty="0">
                <a:latin typeface="Arabic Typesetting" panose="03020402040406030203" pitchFamily="66" charset="-78"/>
                <a:cs typeface="Arabic Typesetting" panose="03020402040406030203" pitchFamily="66" charset="-78"/>
              </a:rPr>
              <a:t>2002م</a:t>
            </a:r>
          </a:p>
        </p:txBody>
      </p:sp>
    </p:spTree>
    <p:extLst>
      <p:ext uri="{BB962C8B-B14F-4D97-AF65-F5344CB8AC3E}">
        <p14:creationId xmlns:p14="http://schemas.microsoft.com/office/powerpoint/2010/main" val="52933547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2086376" y="2145431"/>
            <a:ext cx="9131121" cy="4247317"/>
          </a:xfrm>
          <a:prstGeom prst="rect">
            <a:avLst/>
          </a:prstGeom>
        </p:spPr>
        <p:txBody>
          <a:bodyPr wrap="square">
            <a:spAutoFit/>
          </a:bodyPr>
          <a:lstStyle/>
          <a:p>
            <a:r>
              <a:rPr lang="ar-EG" dirty="0" smtClean="0">
                <a:latin typeface="Arial" panose="020B0604020202020204" pitchFamily="34" charset="0"/>
              </a:rPr>
              <a:t>مراجع</a:t>
            </a:r>
            <a:endParaRPr lang="ar-EG" dirty="0">
              <a:latin typeface="Arial" panose="020B0604020202020204" pitchFamily="34" charset="0"/>
            </a:endParaRPr>
          </a:p>
          <a:p>
            <a:r>
              <a:rPr lang="ar-EG" b="1" dirty="0" smtClean="0">
                <a:latin typeface="Arial" panose="020B0604020202020204" pitchFamily="34" charset="0"/>
                <a:hlinkClick r:id="rId3" tooltip="تعدى المحتوى الحالي إلى أعلى الصفحة"/>
              </a:rPr>
              <a:t>^</a:t>
            </a:r>
            <a:r>
              <a:rPr lang="ar-EG" dirty="0">
                <a:latin typeface="Arial" panose="020B0604020202020204" pitchFamily="34" charset="0"/>
              </a:rPr>
              <a:t> معرف فنان في متحف الفن الحديث: </a:t>
            </a:r>
            <a:r>
              <a:rPr lang="en-US" dirty="0">
                <a:latin typeface="Arial" panose="020B0604020202020204" pitchFamily="34" charset="0"/>
                <a:hlinkClick r:id="rId4"/>
              </a:rPr>
              <a:t>https://www.moma.org/artists/2359</a:t>
            </a:r>
            <a:r>
              <a:rPr lang="en-US" dirty="0">
                <a:latin typeface="Arial" panose="020B0604020202020204" pitchFamily="34" charset="0"/>
              </a:rPr>
              <a:t> — </a:t>
            </a:r>
            <a:r>
              <a:rPr lang="ar-EG" dirty="0">
                <a:latin typeface="Arial" panose="020B0604020202020204" pitchFamily="34" charset="0"/>
              </a:rPr>
              <a:t>تاريخ الاطلاع: 4 ديسمبر 2019 — الرخصة: </a:t>
            </a:r>
            <a:r>
              <a:rPr lang="en-US" dirty="0">
                <a:latin typeface="Arial" panose="020B0604020202020204" pitchFamily="34" charset="0"/>
              </a:rPr>
              <a:t>CC0</a:t>
            </a:r>
          </a:p>
          <a:p>
            <a:pPr>
              <a:buFont typeface="+mj-lt"/>
              <a:buAutoNum type="arabicPeriod"/>
            </a:pPr>
            <a:r>
              <a:rPr lang="en-US" b="1" dirty="0">
                <a:latin typeface="Arial" panose="020B0604020202020204" pitchFamily="34" charset="0"/>
                <a:hlinkClick r:id="rId5" tooltip="تعدى المحتوى الحالي إلى أعلى الصفحة"/>
              </a:rPr>
              <a:t>^</a:t>
            </a:r>
            <a:r>
              <a:rPr lang="en-US" dirty="0">
                <a:latin typeface="Arial" panose="020B0604020202020204" pitchFamily="34" charset="0"/>
              </a:rPr>
              <a:t> </a:t>
            </a:r>
            <a:r>
              <a:rPr lang="ar-EG" dirty="0">
                <a:latin typeface="Arial" panose="020B0604020202020204" pitchFamily="34" charset="0"/>
              </a:rPr>
              <a:t>تاريخ النشر: 11 يوليو 2014 — الرخصة: </a:t>
            </a:r>
            <a:r>
              <a:rPr lang="en-US" dirty="0">
                <a:latin typeface="Arial" panose="020B0604020202020204" pitchFamily="34" charset="0"/>
              </a:rPr>
              <a:t>CC0</a:t>
            </a:r>
          </a:p>
          <a:p>
            <a:pPr>
              <a:buFont typeface="+mj-lt"/>
              <a:buAutoNum type="arabicPeriod"/>
            </a:pPr>
            <a:r>
              <a:rPr lang="en-US" b="1" dirty="0">
                <a:latin typeface="Arial" panose="020B0604020202020204" pitchFamily="34" charset="0"/>
                <a:hlinkClick r:id="rId6" tooltip="تعدى المحتوى الحالي إلى أعلى الصفحة"/>
              </a:rPr>
              <a:t>^</a:t>
            </a:r>
            <a:r>
              <a:rPr lang="en-US" dirty="0">
                <a:latin typeface="Arial" panose="020B0604020202020204" pitchFamily="34" charset="0"/>
              </a:rPr>
              <a:t> </a:t>
            </a:r>
            <a:r>
              <a:rPr lang="ar-EG" dirty="0">
                <a:latin typeface="Arial" panose="020B0604020202020204" pitchFamily="34" charset="0"/>
              </a:rPr>
              <a:t>معرف عمل فني في متحف الفن الحديث: </a:t>
            </a:r>
            <a:r>
              <a:rPr lang="en-US" dirty="0">
                <a:latin typeface="Arial" panose="020B0604020202020204" pitchFamily="34" charset="0"/>
                <a:hlinkClick r:id="rId7"/>
              </a:rPr>
              <a:t>http://www.moma.org/collection/works/207058</a:t>
            </a:r>
            <a:r>
              <a:rPr lang="en-US" dirty="0">
                <a:latin typeface="Arial" panose="020B0604020202020204" pitchFamily="34" charset="0"/>
              </a:rPr>
              <a:t> — </a:t>
            </a:r>
            <a:r>
              <a:rPr lang="ar-EG" dirty="0">
                <a:latin typeface="Arial" panose="020B0604020202020204" pitchFamily="34" charset="0"/>
              </a:rPr>
              <a:t>تاريخ الاطلاع: 4 ديسمبر 2019</a:t>
            </a:r>
          </a:p>
          <a:p>
            <a:pPr>
              <a:buFont typeface="+mj-lt"/>
              <a:buAutoNum type="arabicPeriod"/>
            </a:pPr>
            <a:r>
              <a:rPr lang="ar-EG" b="1" dirty="0">
                <a:latin typeface="Arial" panose="020B0604020202020204" pitchFamily="34" charset="0"/>
                <a:hlinkClick r:id="rId8" tooltip="تعدى المحتوى الحالي إلى أعلى الصفحة"/>
              </a:rPr>
              <a:t>^</a:t>
            </a:r>
            <a:r>
              <a:rPr lang="ar-EG" dirty="0">
                <a:latin typeface="Arial" panose="020B0604020202020204" pitchFamily="34" charset="0"/>
              </a:rPr>
              <a:t> </a:t>
            </a:r>
            <a:r>
              <a:rPr lang="en-US" dirty="0">
                <a:latin typeface="Arial" panose="020B0604020202020204" pitchFamily="34" charset="0"/>
                <a:hlinkClick r:id="rId9"/>
              </a:rPr>
              <a:t>http://data.bnf.fr/ark:/12148/cb12282423p</a:t>
            </a:r>
            <a:r>
              <a:rPr lang="en-US" dirty="0">
                <a:latin typeface="Arial" panose="020B0604020202020204" pitchFamily="34" charset="0"/>
              </a:rPr>
              <a:t> — </a:t>
            </a:r>
            <a:r>
              <a:rPr lang="ar-EG" dirty="0">
                <a:latin typeface="Arial" panose="020B0604020202020204" pitchFamily="34" charset="0"/>
              </a:rPr>
              <a:t>تاريخ الاطلاع: 10 أكتوبر 2015 — الرخصة: رخصة حرة</a:t>
            </a:r>
          </a:p>
          <a:p>
            <a:pPr>
              <a:buFont typeface="+mj-lt"/>
              <a:buAutoNum type="arabicPeriod"/>
            </a:pPr>
            <a:r>
              <a:rPr lang="ar-EG" b="1" dirty="0">
                <a:latin typeface="Arial" panose="020B0604020202020204" pitchFamily="34" charset="0"/>
                <a:hlinkClick r:id="rId10" tooltip="تعدى المحتوى الحالي إلى أعلى الصفحة"/>
              </a:rPr>
              <a:t>^</a:t>
            </a:r>
            <a:r>
              <a:rPr lang="ar-EG" dirty="0">
                <a:latin typeface="Arial" panose="020B0604020202020204" pitchFamily="34" charset="0"/>
              </a:rPr>
              <a:t> </a:t>
            </a:r>
            <a:r>
              <a:rPr lang="en-US" dirty="0">
                <a:latin typeface="Arial" panose="020B0604020202020204" pitchFamily="34" charset="0"/>
                <a:hlinkClick r:id="rId11"/>
              </a:rPr>
              <a:t>Bauhaus</a:t>
            </a:r>
            <a:r>
              <a:rPr lang="en-US" dirty="0">
                <a:latin typeface="Arial" panose="020B0604020202020204" pitchFamily="34" charset="0"/>
              </a:rPr>
              <a:t>, </a:t>
            </a:r>
            <a:r>
              <a:rPr lang="ar-EG" dirty="0">
                <a:latin typeface="Arial" panose="020B0604020202020204" pitchFamily="34" charset="0"/>
              </a:rPr>
              <a:t>تيت  </a:t>
            </a:r>
            <a:r>
              <a:rPr lang="ar-EG" baseline="30000" dirty="0">
                <a:latin typeface="Arial" panose="020B0604020202020204" pitchFamily="34" charset="0"/>
                <a:hlinkClick r:id="rId12" tooltip="d:Q430682"/>
              </a:rPr>
              <a:t>[لغات أخرى]</a:t>
            </a:r>
            <a:r>
              <a:rPr lang="ar-EG" dirty="0">
                <a:latin typeface="Arial" panose="020B0604020202020204" pitchFamily="34" charset="0"/>
              </a:rPr>
              <a:t> , </a:t>
            </a:r>
            <a:r>
              <a:rPr lang="en-US" dirty="0">
                <a:latin typeface="Arial" panose="020B0604020202020204" pitchFamily="34" charset="0"/>
              </a:rPr>
              <a:t>retrieved 18 May 2008 </a:t>
            </a:r>
            <a:r>
              <a:rPr lang="ar-EG" dirty="0">
                <a:latin typeface="Arial" panose="020B0604020202020204" pitchFamily="34" charset="0"/>
                <a:hlinkClick r:id="rId13"/>
              </a:rPr>
              <a:t>نسخة محفوظة</a:t>
            </a:r>
            <a:r>
              <a:rPr lang="ar-EG" dirty="0">
                <a:latin typeface="Arial" panose="020B0604020202020204" pitchFamily="34" charset="0"/>
              </a:rPr>
              <a:t> 28 مارس 2017 على موقع </a:t>
            </a:r>
            <a:r>
              <a:rPr lang="ar-EG" dirty="0">
                <a:latin typeface="Arial" panose="020B0604020202020204" pitchFamily="34" charset="0"/>
                <a:hlinkClick r:id="rId14" tooltip="واي باك مشين"/>
              </a:rPr>
              <a:t>واي باك مشين</a:t>
            </a:r>
            <a:r>
              <a:rPr lang="ar-EG" dirty="0">
                <a:latin typeface="Arial" panose="020B0604020202020204" pitchFamily="34" charset="0"/>
              </a:rPr>
              <a:t>.</a:t>
            </a:r>
          </a:p>
          <a:p>
            <a:pPr>
              <a:buFont typeface="+mj-lt"/>
              <a:buAutoNum type="arabicPeriod"/>
            </a:pPr>
            <a:r>
              <a:rPr lang="ar-EG" b="1" dirty="0">
                <a:latin typeface="Arial" panose="020B0604020202020204" pitchFamily="34" charset="0"/>
                <a:hlinkClick r:id="rId15" tooltip="تعدى المحتوى الحالي إلى أعلى الصفحة"/>
              </a:rPr>
              <a:t>^</a:t>
            </a:r>
            <a:r>
              <a:rPr lang="ar-EG" dirty="0">
                <a:latin typeface="Arial" panose="020B0604020202020204" pitchFamily="34" charset="0"/>
              </a:rPr>
              <a:t> </a:t>
            </a:r>
            <a:r>
              <a:rPr lang="ar-EG" dirty="0">
                <a:latin typeface="Arial" panose="020B0604020202020204" pitchFamily="34" charset="0"/>
                <a:hlinkClick r:id="rId16"/>
              </a:rPr>
              <a:t>"</a:t>
            </a:r>
            <a:r>
              <a:rPr lang="en-US" dirty="0">
                <a:latin typeface="Arial" panose="020B0604020202020204" pitchFamily="34" charset="0"/>
                <a:hlinkClick r:id="rId16"/>
              </a:rPr>
              <a:t>Gropius, Walter, 1883–1969. Additional papers"</a:t>
            </a:r>
            <a:r>
              <a:rPr lang="en-US" dirty="0">
                <a:latin typeface="Arial" panose="020B0604020202020204" pitchFamily="34" charset="0"/>
              </a:rPr>
              <a:t>. Houghton Library, Harvard University, Online Finding Aid. </a:t>
            </a:r>
            <a:r>
              <a:rPr lang="ar-EG" dirty="0">
                <a:latin typeface="Arial" panose="020B0604020202020204" pitchFamily="34" charset="0"/>
              </a:rPr>
              <a:t>مؤرشف من </a:t>
            </a:r>
            <a:r>
              <a:rPr lang="ar-EG" dirty="0">
                <a:latin typeface="Arial" panose="020B0604020202020204" pitchFamily="34" charset="0"/>
                <a:hlinkClick r:id="rId17"/>
              </a:rPr>
              <a:t>الأصل</a:t>
            </a:r>
            <a:r>
              <a:rPr lang="ar-EG" dirty="0">
                <a:latin typeface="Arial" panose="020B0604020202020204" pitchFamily="34" charset="0"/>
              </a:rPr>
              <a:t> في 09 ديسمبر 2019. اطلع عليه بتاريخ 04 يونيو 2012.</a:t>
            </a:r>
          </a:p>
          <a:p>
            <a:pPr>
              <a:buFont typeface="+mj-lt"/>
              <a:buAutoNum type="arabicPeriod"/>
            </a:pPr>
            <a:r>
              <a:rPr lang="ar-EG" b="1" dirty="0">
                <a:latin typeface="Arial" panose="020B0604020202020204" pitchFamily="34" charset="0"/>
                <a:hlinkClick r:id="rId18" tooltip="تعدى المحتوى الحالي إلى أعلى الصفحة"/>
              </a:rPr>
              <a:t>^</a:t>
            </a:r>
            <a:r>
              <a:rPr lang="ar-EG" dirty="0">
                <a:latin typeface="Arial" panose="020B0604020202020204" pitchFamily="34" charset="0"/>
              </a:rPr>
              <a:t> </a:t>
            </a:r>
            <a:r>
              <a:rPr lang="ar-EG" dirty="0">
                <a:latin typeface="Arial" panose="020B0604020202020204" pitchFamily="34" charset="0"/>
                <a:hlinkClick r:id="rId19"/>
              </a:rPr>
              <a:t>"</a:t>
            </a:r>
            <a:r>
              <a:rPr lang="en-US" dirty="0">
                <a:latin typeface="Arial" panose="020B0604020202020204" pitchFamily="34" charset="0"/>
                <a:hlinkClick r:id="rId19"/>
              </a:rPr>
              <a:t>Walter Adolph Gropius 1883 – 1969"</a:t>
            </a:r>
            <a:r>
              <a:rPr lang="en-US" dirty="0">
                <a:latin typeface="Arial" panose="020B0604020202020204" pitchFamily="34" charset="0"/>
              </a:rPr>
              <a:t>. British Broadcasting Corporation. </a:t>
            </a:r>
            <a:r>
              <a:rPr lang="ar-EG" dirty="0">
                <a:latin typeface="Arial" panose="020B0604020202020204" pitchFamily="34" charset="0"/>
              </a:rPr>
              <a:t>مؤرشف من </a:t>
            </a:r>
            <a:r>
              <a:rPr lang="ar-EG" dirty="0">
                <a:latin typeface="Arial" panose="020B0604020202020204" pitchFamily="34" charset="0"/>
                <a:hlinkClick r:id="rId20"/>
              </a:rPr>
              <a:t>الأصل</a:t>
            </a:r>
            <a:r>
              <a:rPr lang="ar-EG" dirty="0">
                <a:latin typeface="Arial" panose="020B0604020202020204" pitchFamily="34" charset="0"/>
              </a:rPr>
              <a:t> في 20 أغسطس 2011. اطلع عليه بتاريخ 02 أغسطس 2006.</a:t>
            </a:r>
          </a:p>
          <a:p>
            <a:pPr>
              <a:buFont typeface="+mj-lt"/>
              <a:buAutoNum type="arabicPeriod"/>
            </a:pPr>
            <a:r>
              <a:rPr lang="ar-EG" b="1" dirty="0">
                <a:latin typeface="Arial" panose="020B0604020202020204" pitchFamily="34" charset="0"/>
                <a:hlinkClick r:id="rId21" tooltip="تعدى المحتوى الحالي إلى أعلى الصفحة"/>
              </a:rPr>
              <a:t>^</a:t>
            </a:r>
            <a:r>
              <a:rPr lang="ar-EG" dirty="0">
                <a:latin typeface="Arial" panose="020B0604020202020204" pitchFamily="34" charset="0"/>
              </a:rPr>
              <a:t> </a:t>
            </a:r>
            <a:r>
              <a:rPr lang="en-US" dirty="0">
                <a:latin typeface="Arial" panose="020B0604020202020204" pitchFamily="34" charset="0"/>
                <a:hlinkClick r:id="rId22"/>
              </a:rPr>
              <a:t>Ernst </a:t>
            </a:r>
            <a:r>
              <a:rPr lang="en-US" dirty="0" err="1">
                <a:latin typeface="Arial" panose="020B0604020202020204" pitchFamily="34" charset="0"/>
                <a:hlinkClick r:id="rId22"/>
              </a:rPr>
              <a:t>Neufert</a:t>
            </a:r>
            <a:r>
              <a:rPr lang="en-US" dirty="0">
                <a:latin typeface="Arial" panose="020B0604020202020204" pitchFamily="34" charset="0"/>
                <a:hlinkClick r:id="rId22"/>
              </a:rPr>
              <a:t> : Bauhaus100</a:t>
            </a:r>
            <a:r>
              <a:rPr lang="en-US" dirty="0">
                <a:latin typeface="Arial" panose="020B0604020202020204" pitchFamily="34" charset="0"/>
              </a:rPr>
              <a:t> </a:t>
            </a:r>
            <a:r>
              <a:rPr lang="ar-EG" dirty="0">
                <a:latin typeface="Arial" panose="020B0604020202020204" pitchFamily="34" charset="0"/>
                <a:hlinkClick r:id="rId23"/>
              </a:rPr>
              <a:t>نسخة محفوظة</a:t>
            </a:r>
            <a:r>
              <a:rPr lang="ar-EG" dirty="0">
                <a:latin typeface="Arial" panose="020B0604020202020204" pitchFamily="34" charset="0"/>
              </a:rPr>
              <a:t> 16 ديسمبر 2017 على موقع </a:t>
            </a:r>
            <a:r>
              <a:rPr lang="ar-EG" dirty="0">
                <a:latin typeface="Arial" panose="020B0604020202020204" pitchFamily="34" charset="0"/>
                <a:hlinkClick r:id="rId14" tooltip="واي باك مشين"/>
              </a:rPr>
              <a:t>واي باك مشين</a:t>
            </a:r>
            <a:r>
              <a:rPr lang="ar-EG" dirty="0">
                <a:latin typeface="Arial" panose="020B0604020202020204" pitchFamily="34" charset="0"/>
              </a:rPr>
              <a:t>.</a:t>
            </a:r>
            <a:endParaRPr lang="ar-EG" b="0" i="0" dirty="0">
              <a:effectLst/>
              <a:latin typeface="Arial" panose="020B0604020202020204" pitchFamily="34" charset="0"/>
            </a:endParaRPr>
          </a:p>
        </p:txBody>
      </p:sp>
    </p:spTree>
    <p:extLst>
      <p:ext uri="{BB962C8B-B14F-4D97-AF65-F5344CB8AC3E}">
        <p14:creationId xmlns:p14="http://schemas.microsoft.com/office/powerpoint/2010/main" val="166684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1"/>
          <p:cNvSpPr>
            <a:spLocks noChangeArrowheads="1"/>
          </p:cNvSpPr>
          <p:nvPr/>
        </p:nvSpPr>
        <p:spPr bwMode="auto">
          <a:xfrm>
            <a:off x="-122359" y="1733156"/>
            <a:ext cx="11850914" cy="1442073"/>
          </a:xfrm>
          <a:prstGeom prst="rect">
            <a:avLst/>
          </a:prstGeom>
          <a:noFill/>
          <a:ln>
            <a:noFill/>
          </a:ln>
          <a:effectLst/>
        </p:spPr>
        <p:txBody>
          <a:bodyPr vert="horz" wrap="square" lIns="0" tIns="-17457" rIns="0" bIns="-17457"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EG" altLang="ar-EG" sz="6000" b="1" i="0" u="sng" strike="noStrike" cap="none" normalizeH="0" baseline="0" dirty="0" smtClean="0">
              <a:ln>
                <a:noFill/>
              </a:ln>
              <a:solidFill>
                <a:srgbClr val="FF66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a:p>
            <a:pPr lvl="0" fontAlgn="base">
              <a:spcBef>
                <a:spcPct val="0"/>
              </a:spcBef>
              <a:spcAft>
                <a:spcPct val="0"/>
              </a:spcAft>
            </a:pPr>
            <a:r>
              <a:rPr lang="ar-EG" altLang="ar-EG" sz="3600" b="1" dirty="0">
                <a:solidFill>
                  <a:srgbClr val="222222"/>
                </a:solidFill>
                <a:latin typeface="Arabic Typesetting" panose="03020402040406030203" pitchFamily="66" charset="-78"/>
                <a:cs typeface="Arabic Typesetting" panose="03020402040406030203" pitchFamily="66" charset="-78"/>
              </a:rPr>
              <a:t> </a:t>
            </a:r>
            <a:endParaRPr kumimoji="0" lang="ar-EG" altLang="ar-EG" sz="4800" b="1" i="0" u="none" strike="noStrike" cap="none" normalizeH="0" baseline="0" dirty="0" smtClean="0">
              <a:ln>
                <a:noFill/>
              </a:ln>
              <a:solidFill>
                <a:schemeClr val="tx1"/>
              </a:solidFill>
              <a:effectLst/>
              <a:latin typeface="Arabic Typesetting" panose="03020402040406030203" pitchFamily="66" charset="-78"/>
              <a:cs typeface="Arabic Typesetting" panose="03020402040406030203" pitchFamily="66" charset="-78"/>
            </a:endParaRPr>
          </a:p>
        </p:txBody>
      </p:sp>
      <p:sp>
        <p:nvSpPr>
          <p:cNvPr id="2" name="Rectangle 1"/>
          <p:cNvSpPr/>
          <p:nvPr/>
        </p:nvSpPr>
        <p:spPr>
          <a:xfrm>
            <a:off x="391885" y="0"/>
            <a:ext cx="11495314" cy="7109639"/>
          </a:xfrm>
          <a:prstGeom prst="rect">
            <a:avLst/>
          </a:prstGeom>
        </p:spPr>
        <p:txBody>
          <a:bodyPr wrap="square">
            <a:spAutoFit/>
          </a:bodyPr>
          <a:lstStyle/>
          <a:p>
            <a:r>
              <a:rPr lang="ar-EG" sz="4000" b="1" u="sng" dirty="0">
                <a:solidFill>
                  <a:srgbClr val="FF0000"/>
                </a:solidFill>
                <a:ea typeface="Times New Roman" panose="02020603050405020304" pitchFamily="18" charset="0"/>
              </a:rPr>
              <a:t>التأثر </a:t>
            </a:r>
            <a:r>
              <a:rPr lang="ar-EG" sz="4000" b="1" u="sng" dirty="0" smtClean="0">
                <a:solidFill>
                  <a:srgbClr val="FF0000"/>
                </a:solidFill>
                <a:ea typeface="Times New Roman" panose="02020603050405020304" pitchFamily="18" charset="0"/>
              </a:rPr>
              <a:t>والتأثير  </a:t>
            </a:r>
          </a:p>
          <a:p>
            <a:r>
              <a:rPr lang="ar-EG" sz="2800" b="1" dirty="0">
                <a:latin typeface="Arial" panose="020B0604020202020204" pitchFamily="34" charset="0"/>
                <a:cs typeface="Arial" panose="020B0604020202020204" pitchFamily="34" charset="0"/>
              </a:rPr>
              <a:t>يلاحظ ان مدرسة باوهاوس تجمع ما بين </a:t>
            </a:r>
            <a:r>
              <a:rPr lang="ar-EG" sz="2800" b="1" u="sng" dirty="0">
                <a:latin typeface="Arial" panose="020B0604020202020204" pitchFamily="34" charset="0"/>
                <a:cs typeface="Arial" panose="020B0604020202020204" pitchFamily="34" charset="0"/>
                <a:hlinkClick r:id="rId3" tooltip="تكعيبية (توضيح)"/>
              </a:rPr>
              <a:t>المدرسة التكعيبية</a:t>
            </a:r>
            <a:r>
              <a:rPr lang="ar-EG" sz="2800" b="1" baseline="30000" dirty="0" smtClean="0">
                <a:latin typeface="Arial" panose="020B0604020202020204" pitchFamily="34" charset="0"/>
                <a:cs typeface="Arial" panose="020B0604020202020204" pitchFamily="34" charset="0"/>
              </a:rPr>
              <a:t>[</a:t>
            </a:r>
            <a:r>
              <a:rPr lang="ar-EG" sz="2800" b="1" u="sng" baseline="30000" dirty="0" smtClean="0">
                <a:latin typeface="Arial" panose="020B0604020202020204" pitchFamily="34" charset="0"/>
                <a:cs typeface="Arial" panose="020B0604020202020204" pitchFamily="34" charset="0"/>
                <a:hlinkClick r:id="rId3" tooltip="تكعيبية (توضيح)"/>
              </a:rPr>
              <a:t>؟</a:t>
            </a:r>
            <a:r>
              <a:rPr lang="ar-EG" sz="2800" b="1" baseline="30000" dirty="0" smtClean="0">
                <a:latin typeface="Arial" panose="020B0604020202020204" pitchFamily="34" charset="0"/>
                <a:cs typeface="Arial" panose="020B0604020202020204" pitchFamily="34" charset="0"/>
              </a:rPr>
              <a:t>]</a:t>
            </a:r>
          </a:p>
          <a:p>
            <a:r>
              <a:rPr lang="ar-EG" sz="2800" b="1" dirty="0">
                <a:latin typeface="Arial" panose="020B0604020202020204" pitchFamily="34" charset="0"/>
                <a:cs typeface="Arial" panose="020B0604020202020204" pitchFamily="34" charset="0"/>
              </a:rPr>
              <a:t> </a:t>
            </a:r>
            <a:r>
              <a:rPr lang="ar-EG" sz="2800" b="1" u="sng" dirty="0">
                <a:latin typeface="Arial" panose="020B0604020202020204" pitchFamily="34" charset="0"/>
                <a:cs typeface="Arial" panose="020B0604020202020204" pitchFamily="34" charset="0"/>
                <a:hlinkClick r:id="rId4" tooltip="تعبيرية"/>
              </a:rPr>
              <a:t>والتعبيرية</a:t>
            </a:r>
            <a:r>
              <a:rPr lang="ar-EG" sz="2800" b="1" dirty="0">
                <a:latin typeface="Arial" panose="020B0604020202020204" pitchFamily="34" charset="0"/>
                <a:cs typeface="Arial" panose="020B0604020202020204" pitchFamily="34" charset="0"/>
              </a:rPr>
              <a:t>. كما أنها قد تأثرت بافكار الفنان الإنكليزي </a:t>
            </a:r>
            <a:r>
              <a:rPr lang="ar-EG" sz="2800" b="1" u="sng" dirty="0">
                <a:latin typeface="Arial" panose="020B0604020202020204" pitchFamily="34" charset="0"/>
                <a:cs typeface="Arial" panose="020B0604020202020204" pitchFamily="34" charset="0"/>
                <a:hlinkClick r:id="rId5" tooltip="وليم موريس"/>
              </a:rPr>
              <a:t>وليم موريس</a:t>
            </a:r>
            <a:r>
              <a:rPr lang="ar-EG" sz="2800" b="1" dirty="0">
                <a:latin typeface="Arial" panose="020B0604020202020204" pitchFamily="34" charset="0"/>
                <a:cs typeface="Arial" panose="020B0604020202020204" pitchFamily="34" charset="0"/>
              </a:rPr>
              <a:t> </a:t>
            </a:r>
            <a:endParaRPr lang="ar-EG" sz="2800" b="1" dirty="0" smtClean="0">
              <a:latin typeface="Arial" panose="020B0604020202020204" pitchFamily="34" charset="0"/>
              <a:cs typeface="Arial" panose="020B0604020202020204" pitchFamily="34" charset="0"/>
            </a:endParaRPr>
          </a:p>
          <a:p>
            <a:r>
              <a:rPr lang="ar-EG" sz="2800" b="1" dirty="0" smtClean="0">
                <a:latin typeface="Arial" panose="020B0604020202020204" pitchFamily="34" charset="0"/>
                <a:cs typeface="Arial" panose="020B0604020202020204" pitchFamily="34" charset="0"/>
              </a:rPr>
              <a:t>من </a:t>
            </a:r>
            <a:r>
              <a:rPr lang="ar-EG" sz="2800" b="1" dirty="0">
                <a:latin typeface="Arial" panose="020B0604020202020204" pitchFamily="34" charset="0"/>
                <a:cs typeface="Arial" panose="020B0604020202020204" pitchFamily="34" charset="0"/>
              </a:rPr>
              <a:t>ناحية محاولة الدمج بين الحرفة </a:t>
            </a:r>
            <a:r>
              <a:rPr lang="ar-EG" sz="2800" b="1" u="sng" dirty="0">
                <a:latin typeface="Arial" panose="020B0604020202020204" pitchFamily="34" charset="0"/>
                <a:cs typeface="Arial" panose="020B0604020202020204" pitchFamily="34" charset="0"/>
                <a:hlinkClick r:id="rId6" tooltip="الفنون الجميلة"/>
              </a:rPr>
              <a:t>والفنون الجميلة</a:t>
            </a:r>
            <a:r>
              <a:rPr lang="ar-EG" sz="2800" b="1" dirty="0">
                <a:latin typeface="Arial" panose="020B0604020202020204" pitchFamily="34" charset="0"/>
                <a:cs typeface="Arial" panose="020B0604020202020204" pitchFamily="34" charset="0"/>
              </a:rPr>
              <a:t>.</a:t>
            </a:r>
            <a:endParaRPr lang="en-US" sz="2800" b="1" dirty="0">
              <a:latin typeface="Arial" panose="020B0604020202020204" pitchFamily="34" charset="0"/>
              <a:cs typeface="Arial" panose="020B0604020202020204" pitchFamily="34" charset="0"/>
            </a:endParaRPr>
          </a:p>
          <a:p>
            <a:r>
              <a:rPr lang="ar-EG" sz="2800" b="1" dirty="0">
                <a:latin typeface="Arial" panose="020B0604020202020204" pitchFamily="34" charset="0"/>
                <a:cs typeface="Arial" panose="020B0604020202020204" pitchFamily="34" charset="0"/>
              </a:rPr>
              <a:t>ويقول “د. أسعد عرابي” عن أهميّة مدرسة "الباوهاوس"، وتأثيرها على اتجاهات فنية أخرى، وكذلك ظهور تعاون </a:t>
            </a:r>
            <a:r>
              <a:rPr lang="ar-EG" sz="2800" b="1" u="sng" dirty="0">
                <a:latin typeface="Arial" panose="020B0604020202020204" pitchFamily="34" charset="0"/>
                <a:cs typeface="Arial" panose="020B0604020202020204" pitchFamily="34" charset="0"/>
                <a:hlinkClick r:id="rId7" tooltip="الفنون"/>
              </a:rPr>
              <a:t>الفنون</a:t>
            </a:r>
            <a:r>
              <a:rPr lang="ar-EG" sz="2800" b="1" dirty="0">
                <a:latin typeface="Arial" panose="020B0604020202020204" pitchFamily="34" charset="0"/>
                <a:cs typeface="Arial" panose="020B0604020202020204" pitchFamily="34" charset="0"/>
              </a:rPr>
              <a:t> في أعمال أتباع هذه المدرسة، في سياق حديثه عنها: [ترعرعت ما بين الحربين، قبل أن يهاجر بعض أعمدتها إلى </a:t>
            </a:r>
            <a:r>
              <a:rPr lang="ar-EG" sz="2800" b="1" u="sng" dirty="0">
                <a:latin typeface="Arial" panose="020B0604020202020204" pitchFamily="34" charset="0"/>
                <a:cs typeface="Arial" panose="020B0604020202020204" pitchFamily="34" charset="0"/>
                <a:hlinkClick r:id="rId8" tooltip="الولايات المتحدة"/>
              </a:rPr>
              <a:t>الولايات المتحدة</a:t>
            </a:r>
            <a:r>
              <a:rPr lang="ar-EG" sz="2800" b="1" dirty="0">
                <a:latin typeface="Arial" panose="020B0604020202020204" pitchFamily="34" charset="0"/>
                <a:cs typeface="Arial" panose="020B0604020202020204" pitchFamily="34" charset="0"/>
              </a:rPr>
              <a:t> في أعقاب </a:t>
            </a:r>
            <a:r>
              <a:rPr lang="ar-EG" sz="2800" b="1" u="sng" dirty="0">
                <a:latin typeface="Arial" panose="020B0604020202020204" pitchFamily="34" charset="0"/>
                <a:cs typeface="Arial" panose="020B0604020202020204" pitchFamily="34" charset="0"/>
                <a:hlinkClick r:id="rId9" tooltip="الحرب العالمية الثانية"/>
              </a:rPr>
              <a:t>الحرب العالمية الثانية</a:t>
            </a:r>
            <a:r>
              <a:rPr lang="ar-EG" sz="2800" b="1" dirty="0">
                <a:latin typeface="Arial" panose="020B0604020202020204" pitchFamily="34" charset="0"/>
                <a:cs typeface="Arial" panose="020B0604020202020204" pitchFamily="34" charset="0"/>
              </a:rPr>
              <a:t>، ولتلعب دوراً محرّكاً- بتعاليمها وعقائدها التربويّة- في دفع الاتجاهات الهندسية والاختصارية(</a:t>
            </a:r>
            <a:r>
              <a:rPr lang="en-US" sz="2800" b="1" dirty="0">
                <a:latin typeface="Arial" panose="020B0604020202020204" pitchFamily="34" charset="0"/>
                <a:cs typeface="Arial" panose="020B0604020202020204" pitchFamily="34" charset="0"/>
              </a:rPr>
              <a:t>Le </a:t>
            </a:r>
            <a:r>
              <a:rPr lang="en-US" sz="2800" b="1" dirty="0" err="1">
                <a:latin typeface="Arial" panose="020B0604020202020204" pitchFamily="34" charset="0"/>
                <a:cs typeface="Arial" panose="020B0604020202020204" pitchFamily="34" charset="0"/>
              </a:rPr>
              <a:t>Minimalisme</a:t>
            </a:r>
            <a:r>
              <a:rPr lang="ar-EG" sz="2800" b="1" dirty="0">
                <a:latin typeface="Arial" panose="020B0604020202020204" pitchFamily="34" charset="0"/>
                <a:cs typeface="Arial" panose="020B0604020202020204" pitchFamily="34" charset="0"/>
              </a:rPr>
              <a:t>)، ثم ترتد موجاتها إلى محترفات الشاطئ الأوروبي من جديد خاصة إلى </a:t>
            </a:r>
            <a:r>
              <a:rPr lang="ar-EG" sz="2800" b="1" u="sng" dirty="0">
                <a:latin typeface="Arial" panose="020B0604020202020204" pitchFamily="34" charset="0"/>
                <a:cs typeface="Arial" panose="020B0604020202020204" pitchFamily="34" charset="0"/>
                <a:hlinkClick r:id="rId10" tooltip="إنجلترا"/>
              </a:rPr>
              <a:t>إنجلترا</a:t>
            </a:r>
            <a:r>
              <a:rPr lang="ar-EG" sz="2800" b="1" dirty="0">
                <a:latin typeface="Arial" panose="020B0604020202020204" pitchFamily="34" charset="0"/>
                <a:cs typeface="Arial" panose="020B0604020202020204" pitchFamily="34" charset="0"/>
              </a:rPr>
              <a:t>، اعتمدت هذه المدرسة على إعادة توحيد الفنون حول </a:t>
            </a:r>
            <a:r>
              <a:rPr lang="ar-EG" sz="2800" b="1" u="sng" dirty="0">
                <a:latin typeface="Arial" panose="020B0604020202020204" pitchFamily="34" charset="0"/>
                <a:cs typeface="Arial" panose="020B0604020202020204" pitchFamily="34" charset="0"/>
                <a:hlinkClick r:id="rId11" tooltip="العمارة"/>
              </a:rPr>
              <a:t>العمارة</a:t>
            </a:r>
            <a:r>
              <a:rPr lang="ar-EG" sz="2800" b="1" baseline="30000" dirty="0">
                <a:latin typeface="Arial" panose="020B0604020202020204" pitchFamily="34" charset="0"/>
                <a:cs typeface="Arial" panose="020B0604020202020204" pitchFamily="34" charset="0"/>
              </a:rPr>
              <a:t>[</a:t>
            </a:r>
            <a:r>
              <a:rPr lang="ar-EG" sz="2800" b="1" u="sng" baseline="30000" dirty="0">
                <a:latin typeface="Arial" panose="020B0604020202020204" pitchFamily="34" charset="0"/>
                <a:cs typeface="Arial" panose="020B0604020202020204" pitchFamily="34" charset="0"/>
                <a:hlinkClick r:id="rId11" tooltip="العمارة"/>
              </a:rPr>
              <a:t>؟</a:t>
            </a:r>
            <a:r>
              <a:rPr lang="ar-EG" sz="2800" b="1" baseline="30000" dirty="0">
                <a:latin typeface="Arial" panose="020B0604020202020204" pitchFamily="34" charset="0"/>
                <a:cs typeface="Arial" panose="020B0604020202020204" pitchFamily="34" charset="0"/>
              </a:rPr>
              <a:t>]</a:t>
            </a:r>
            <a:r>
              <a:rPr lang="ar-EG" sz="2800" b="1" dirty="0">
                <a:latin typeface="Arial" panose="020B0604020202020204" pitchFamily="34" charset="0"/>
                <a:cs typeface="Arial" panose="020B0604020202020204" pitchFamily="34" charset="0"/>
              </a:rPr>
              <a:t> واندماجها في النسيج الحضاري والبيئي.. (…).. أمّا "فيكتور فازاريللي" (</a:t>
            </a:r>
            <a:r>
              <a:rPr lang="en-US" sz="2800" b="1" dirty="0">
                <a:latin typeface="Arial" panose="020B0604020202020204" pitchFamily="34" charset="0"/>
                <a:cs typeface="Arial" panose="020B0604020202020204" pitchFamily="34" charset="0"/>
              </a:rPr>
              <a:t>Victor </a:t>
            </a:r>
            <a:r>
              <a:rPr lang="en-US" sz="2800" b="1" dirty="0" err="1">
                <a:latin typeface="Arial" panose="020B0604020202020204" pitchFamily="34" charset="0"/>
                <a:cs typeface="Arial" panose="020B0604020202020204" pitchFamily="34" charset="0"/>
              </a:rPr>
              <a:t>Vasarelly</a:t>
            </a:r>
            <a:r>
              <a:rPr lang="ar-EG" sz="2800" b="1" dirty="0">
                <a:latin typeface="Arial" panose="020B0604020202020204" pitchFamily="34" charset="0"/>
                <a:cs typeface="Arial" panose="020B0604020202020204" pitchFamily="34" charset="0"/>
              </a:rPr>
              <a:t>) (الذي يمثّل الجيل الثاني في الباوهاوس في بودابست) فقد استخرج </a:t>
            </a:r>
            <a:r>
              <a:rPr lang="ar-EG" sz="2800" b="1" u="sng" dirty="0">
                <a:latin typeface="Arial" panose="020B0604020202020204" pitchFamily="34" charset="0"/>
                <a:cs typeface="Arial" panose="020B0604020202020204" pitchFamily="34" charset="0"/>
                <a:hlinkClick r:id="rId12" tooltip="الفن البصري"/>
              </a:rPr>
              <a:t>“أوهامه البصرية</a:t>
            </a:r>
            <a:r>
              <a:rPr lang="ar-EG" sz="2800" b="1" dirty="0">
                <a:latin typeface="Arial" panose="020B0604020202020204" pitchFamily="34" charset="0"/>
                <a:cs typeface="Arial" panose="020B0604020202020204" pitchFamily="34" charset="0"/>
              </a:rPr>
              <a:t>" من الالتباس اللوني في </a:t>
            </a:r>
            <a:r>
              <a:rPr lang="ar-EG" sz="2800" b="1" u="sng" dirty="0">
                <a:latin typeface="Arial" panose="020B0604020202020204" pitchFamily="34" charset="0"/>
                <a:cs typeface="Arial" panose="020B0604020202020204" pitchFamily="34" charset="0"/>
                <a:hlinkClick r:id="rId13" tooltip="الانطباعية"/>
              </a:rPr>
              <a:t>الانطباعية</a:t>
            </a:r>
            <a:r>
              <a:rPr lang="ar-EG" sz="2800" b="1" dirty="0">
                <a:latin typeface="Arial" panose="020B0604020202020204" pitchFamily="34" charset="0"/>
                <a:cs typeface="Arial" panose="020B0604020202020204" pitchFamily="34" charset="0"/>
              </a:rPr>
              <a:t> والالتباس في الشكل والخط “الباوهاوسي”، إن نظرة تأملية لمتحفه في "إكس إن بروفانس" (الذي صممه بنفسه مبشراً بدعواته النظرية) تكشف هاجس وحدة العمارة والتصميم الصناعي مع أنواع </a:t>
            </a:r>
            <a:r>
              <a:rPr lang="ar-EG" sz="2800" b="1" u="sng" dirty="0">
                <a:latin typeface="Arial" panose="020B0604020202020204" pitchFamily="34" charset="0"/>
                <a:cs typeface="Arial" panose="020B0604020202020204" pitchFamily="34" charset="0"/>
                <a:hlinkClick r:id="rId7" tooltip="الفنون"/>
              </a:rPr>
              <a:t>الفنون</a:t>
            </a:r>
            <a:r>
              <a:rPr lang="ar-EG" sz="2800" b="1" dirty="0">
                <a:latin typeface="Arial" panose="020B0604020202020204" pitchFamily="34" charset="0"/>
                <a:cs typeface="Arial" panose="020B0604020202020204" pitchFamily="34" charset="0"/>
              </a:rPr>
              <a:t> والحرف،..]</a:t>
            </a:r>
            <a:endParaRPr lang="en-US" sz="2800" b="1"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98253639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3580327" y="1920566"/>
            <a:ext cx="8075053" cy="2308324"/>
          </a:xfrm>
          <a:prstGeom prst="rect">
            <a:avLst/>
          </a:prstGeom>
        </p:spPr>
        <p:txBody>
          <a:bodyPr wrap="square">
            <a:spAutoFit/>
          </a:bodyPr>
          <a:lstStyle/>
          <a:p>
            <a:r>
              <a:rPr lang="ar-EG" dirty="0"/>
              <a:t>1 -خلف محرز، خالد: الفن االختزالي وأثره على تصميم االثاث، المجلة العلمية علوم وفنون مجلة علمية محكمة تصدرها جامعة حلوان " المجلد الحادي والعشرون " العدد الثالث يوليو 2009. </a:t>
            </a:r>
            <a:r>
              <a:rPr lang="en-US" dirty="0" err="1"/>
              <a:t>Khalaf</a:t>
            </a:r>
            <a:r>
              <a:rPr lang="en-US" dirty="0"/>
              <a:t> </a:t>
            </a:r>
            <a:r>
              <a:rPr lang="en-US" dirty="0" err="1"/>
              <a:t>mehrez</a:t>
            </a:r>
            <a:r>
              <a:rPr lang="en-US" dirty="0"/>
              <a:t>, </a:t>
            </a:r>
            <a:r>
              <a:rPr lang="en-US" dirty="0" err="1"/>
              <a:t>khaled</a:t>
            </a:r>
            <a:r>
              <a:rPr lang="en-US" dirty="0"/>
              <a:t>: el- fan el- </a:t>
            </a:r>
            <a:r>
              <a:rPr lang="en-US" dirty="0" err="1"/>
              <a:t>ekhtezaly</a:t>
            </a:r>
            <a:r>
              <a:rPr lang="en-US" dirty="0"/>
              <a:t> </a:t>
            </a:r>
            <a:r>
              <a:rPr lang="en-US" dirty="0" err="1"/>
              <a:t>wa</a:t>
            </a:r>
            <a:r>
              <a:rPr lang="en-US" dirty="0"/>
              <a:t> </a:t>
            </a:r>
            <a:r>
              <a:rPr lang="en-US" dirty="0" err="1"/>
              <a:t>atharoh</a:t>
            </a:r>
            <a:r>
              <a:rPr lang="en-US" dirty="0"/>
              <a:t> </a:t>
            </a:r>
            <a:r>
              <a:rPr lang="en-US" dirty="0" err="1"/>
              <a:t>ala</a:t>
            </a:r>
            <a:r>
              <a:rPr lang="en-US" dirty="0"/>
              <a:t> </a:t>
            </a:r>
            <a:r>
              <a:rPr lang="en-US" dirty="0" err="1"/>
              <a:t>tasmem</a:t>
            </a:r>
            <a:r>
              <a:rPr lang="en-US" dirty="0"/>
              <a:t> el-</a:t>
            </a:r>
            <a:r>
              <a:rPr lang="en-US" dirty="0" err="1"/>
              <a:t>asas</a:t>
            </a:r>
            <a:r>
              <a:rPr lang="en-US" dirty="0"/>
              <a:t>, </a:t>
            </a:r>
            <a:r>
              <a:rPr lang="en-US" dirty="0" err="1"/>
              <a:t>elmagala</a:t>
            </a:r>
            <a:r>
              <a:rPr lang="en-US" dirty="0"/>
              <a:t> </a:t>
            </a:r>
            <a:r>
              <a:rPr lang="en-US" dirty="0" err="1"/>
              <a:t>elelmaya</a:t>
            </a:r>
            <a:r>
              <a:rPr lang="en-US" dirty="0"/>
              <a:t> </a:t>
            </a:r>
            <a:r>
              <a:rPr lang="en-US" dirty="0" err="1"/>
              <a:t>oloom</a:t>
            </a:r>
            <a:r>
              <a:rPr lang="en-US" dirty="0"/>
              <a:t> we </a:t>
            </a:r>
            <a:r>
              <a:rPr lang="en-US" dirty="0" err="1"/>
              <a:t>fnoon</a:t>
            </a:r>
            <a:r>
              <a:rPr lang="en-US" dirty="0"/>
              <a:t> </a:t>
            </a:r>
            <a:r>
              <a:rPr lang="en-US" dirty="0" err="1"/>
              <a:t>megala</a:t>
            </a:r>
            <a:r>
              <a:rPr lang="en-US" dirty="0"/>
              <a:t> </a:t>
            </a:r>
            <a:r>
              <a:rPr lang="en-US" dirty="0" err="1"/>
              <a:t>elmeya</a:t>
            </a:r>
            <a:r>
              <a:rPr lang="en-US" dirty="0"/>
              <a:t> </a:t>
            </a:r>
            <a:r>
              <a:rPr lang="en-US" dirty="0" err="1"/>
              <a:t>mohakama</a:t>
            </a:r>
            <a:r>
              <a:rPr lang="en-US" dirty="0"/>
              <a:t>, </a:t>
            </a:r>
            <a:r>
              <a:rPr lang="en-US" dirty="0" err="1"/>
              <a:t>tosderha</a:t>
            </a:r>
            <a:r>
              <a:rPr lang="en-US" dirty="0"/>
              <a:t> gamete </a:t>
            </a:r>
            <a:r>
              <a:rPr lang="en-US" dirty="0" err="1"/>
              <a:t>helwan</a:t>
            </a:r>
            <a:r>
              <a:rPr lang="en-US" dirty="0"/>
              <a:t> ‘</a:t>
            </a:r>
            <a:r>
              <a:rPr lang="en-US" dirty="0" err="1"/>
              <a:t>elmogalad</a:t>
            </a:r>
            <a:r>
              <a:rPr lang="en-US" dirty="0"/>
              <a:t> </a:t>
            </a:r>
            <a:r>
              <a:rPr lang="en-US" dirty="0" err="1"/>
              <a:t>elhady</a:t>
            </a:r>
            <a:r>
              <a:rPr lang="en-US" dirty="0"/>
              <a:t> we </a:t>
            </a:r>
            <a:r>
              <a:rPr lang="en-US" dirty="0" err="1"/>
              <a:t>eshreen</a:t>
            </a:r>
            <a:r>
              <a:rPr lang="en-US" dirty="0"/>
              <a:t> ‘</a:t>
            </a:r>
            <a:r>
              <a:rPr lang="en-US" dirty="0" err="1"/>
              <a:t>eladad</a:t>
            </a:r>
            <a:r>
              <a:rPr lang="en-US" dirty="0"/>
              <a:t> </a:t>
            </a:r>
            <a:r>
              <a:rPr lang="en-US" dirty="0" err="1"/>
              <a:t>elthaleth</a:t>
            </a:r>
            <a:r>
              <a:rPr lang="en-US" dirty="0"/>
              <a:t> </a:t>
            </a:r>
            <a:r>
              <a:rPr lang="en-US" dirty="0" err="1"/>
              <a:t>yolio</a:t>
            </a:r>
            <a:r>
              <a:rPr lang="en-US" dirty="0"/>
              <a:t> 2009. 2 -</a:t>
            </a:r>
            <a:r>
              <a:rPr lang="ar-EG" dirty="0"/>
              <a:t>رجب محمود، د/ رحاب– استاذ مساعد كلية االقتصاد المنزلي – جامعة حلوان – دار العلوم للنشر والتوزيع 40 ص-2014 </a:t>
            </a:r>
            <a:r>
              <a:rPr lang="en-US" dirty="0" err="1"/>
              <a:t>Ragab</a:t>
            </a:r>
            <a:r>
              <a:rPr lang="en-US" dirty="0"/>
              <a:t> </a:t>
            </a:r>
            <a:r>
              <a:rPr lang="en-US" dirty="0" err="1"/>
              <a:t>mahmoud</a:t>
            </a:r>
            <a:r>
              <a:rPr lang="en-US" dirty="0"/>
              <a:t>, </a:t>
            </a:r>
            <a:r>
              <a:rPr lang="en-US" dirty="0" err="1"/>
              <a:t>dr</a:t>
            </a:r>
            <a:r>
              <a:rPr lang="en-US" dirty="0"/>
              <a:t>/ rehab- </a:t>
            </a:r>
            <a:r>
              <a:rPr lang="en-US" dirty="0" err="1"/>
              <a:t>ostaz</a:t>
            </a:r>
            <a:r>
              <a:rPr lang="en-US" dirty="0"/>
              <a:t> </a:t>
            </a:r>
            <a:r>
              <a:rPr lang="en-US" dirty="0" err="1"/>
              <a:t>mosaed</a:t>
            </a:r>
            <a:r>
              <a:rPr lang="en-US" dirty="0"/>
              <a:t> </a:t>
            </a:r>
            <a:r>
              <a:rPr lang="en-US" dirty="0" err="1"/>
              <a:t>koleyt</a:t>
            </a:r>
            <a:r>
              <a:rPr lang="en-US" dirty="0"/>
              <a:t> </a:t>
            </a:r>
            <a:r>
              <a:rPr lang="en-US" dirty="0" err="1"/>
              <a:t>elektesad</a:t>
            </a:r>
            <a:r>
              <a:rPr lang="en-US" dirty="0"/>
              <a:t> </a:t>
            </a:r>
            <a:r>
              <a:rPr lang="en-US" dirty="0" err="1"/>
              <a:t>elmanzely</a:t>
            </a:r>
            <a:r>
              <a:rPr lang="en-US" dirty="0"/>
              <a:t> – </a:t>
            </a:r>
            <a:r>
              <a:rPr lang="en-US" dirty="0" err="1"/>
              <a:t>gamet</a:t>
            </a:r>
            <a:r>
              <a:rPr lang="en-US" dirty="0"/>
              <a:t> </a:t>
            </a:r>
            <a:r>
              <a:rPr lang="en-US" dirty="0" err="1"/>
              <a:t>helwan</a:t>
            </a:r>
            <a:r>
              <a:rPr lang="en-US" dirty="0"/>
              <a:t> – </a:t>
            </a:r>
            <a:r>
              <a:rPr lang="en-US" dirty="0" err="1"/>
              <a:t>dar</a:t>
            </a:r>
            <a:r>
              <a:rPr lang="en-US" dirty="0"/>
              <a:t> </a:t>
            </a:r>
            <a:r>
              <a:rPr lang="en-US" dirty="0" err="1"/>
              <a:t>eloloom</a:t>
            </a:r>
            <a:r>
              <a:rPr lang="en-US" dirty="0"/>
              <a:t> </a:t>
            </a:r>
            <a:r>
              <a:rPr lang="en-US" dirty="0" err="1"/>
              <a:t>lelnasher</a:t>
            </a:r>
            <a:r>
              <a:rPr lang="en-US" dirty="0"/>
              <a:t> </a:t>
            </a:r>
            <a:r>
              <a:rPr lang="en-US" dirty="0" err="1"/>
              <a:t>weltawzee</a:t>
            </a:r>
            <a:r>
              <a:rPr lang="en-US" dirty="0"/>
              <a:t> 2014, p 40.</a:t>
            </a:r>
            <a:endParaRPr lang="ar-EG" dirty="0"/>
          </a:p>
        </p:txBody>
      </p:sp>
      <p:sp>
        <p:nvSpPr>
          <p:cNvPr id="3" name="Rectangle 2"/>
          <p:cNvSpPr/>
          <p:nvPr/>
        </p:nvSpPr>
        <p:spPr>
          <a:xfrm>
            <a:off x="5198772" y="4506257"/>
            <a:ext cx="6096000" cy="1477328"/>
          </a:xfrm>
          <a:prstGeom prst="rect">
            <a:avLst/>
          </a:prstGeom>
        </p:spPr>
        <p:txBody>
          <a:bodyPr>
            <a:spAutoFit/>
          </a:bodyPr>
          <a:lstStyle/>
          <a:p>
            <a:r>
              <a:rPr lang="ar-EG" dirty="0"/>
              <a:t>خالد محفوظ، مروة: أثر فكر الباوهاوس على العمارة الداخلية المعاصرة، ماجيستير، كلية الفنون الجميلة، جامعة 222 ،102 ص، 2001 االسكندرية </a:t>
            </a:r>
            <a:r>
              <a:rPr lang="en-US" dirty="0"/>
              <a:t>Khaled </a:t>
            </a:r>
            <a:r>
              <a:rPr lang="en-US" dirty="0" err="1"/>
              <a:t>mahfoz</a:t>
            </a:r>
            <a:r>
              <a:rPr lang="en-US" dirty="0"/>
              <a:t>, </a:t>
            </a:r>
            <a:r>
              <a:rPr lang="en-US" dirty="0" err="1"/>
              <a:t>marwa</a:t>
            </a:r>
            <a:r>
              <a:rPr lang="en-US" dirty="0"/>
              <a:t>: </a:t>
            </a:r>
            <a:r>
              <a:rPr lang="en-US" dirty="0" err="1"/>
              <a:t>athar</a:t>
            </a:r>
            <a:r>
              <a:rPr lang="en-US" dirty="0"/>
              <a:t> </a:t>
            </a:r>
            <a:r>
              <a:rPr lang="en-US" dirty="0" err="1"/>
              <a:t>feker</a:t>
            </a:r>
            <a:r>
              <a:rPr lang="en-US" dirty="0"/>
              <a:t> el- Bauhaus </a:t>
            </a:r>
            <a:r>
              <a:rPr lang="en-US" dirty="0" err="1"/>
              <a:t>ala</a:t>
            </a:r>
            <a:r>
              <a:rPr lang="en-US" dirty="0"/>
              <a:t> el- </a:t>
            </a:r>
            <a:r>
              <a:rPr lang="en-US" dirty="0" err="1"/>
              <a:t>emarra</a:t>
            </a:r>
            <a:r>
              <a:rPr lang="en-US" dirty="0"/>
              <a:t> </a:t>
            </a:r>
            <a:r>
              <a:rPr lang="en-US" dirty="0" err="1"/>
              <a:t>eldakhelia</a:t>
            </a:r>
            <a:r>
              <a:rPr lang="en-US" dirty="0"/>
              <a:t> </a:t>
            </a:r>
            <a:r>
              <a:rPr lang="en-US" dirty="0" err="1"/>
              <a:t>elmoassra</a:t>
            </a:r>
            <a:r>
              <a:rPr lang="en-US" dirty="0"/>
              <a:t>, </a:t>
            </a:r>
            <a:r>
              <a:rPr lang="en-US" dirty="0" err="1"/>
              <a:t>magester</a:t>
            </a:r>
            <a:r>
              <a:rPr lang="en-US" dirty="0"/>
              <a:t>, </a:t>
            </a:r>
            <a:r>
              <a:rPr lang="en-US" dirty="0" err="1"/>
              <a:t>koleyet</a:t>
            </a:r>
            <a:r>
              <a:rPr lang="en-US" dirty="0"/>
              <a:t> el-</a:t>
            </a:r>
            <a:r>
              <a:rPr lang="en-US" dirty="0" err="1"/>
              <a:t>fnon</a:t>
            </a:r>
            <a:r>
              <a:rPr lang="en-US" dirty="0"/>
              <a:t> el- </a:t>
            </a:r>
            <a:r>
              <a:rPr lang="en-US" dirty="0" err="1"/>
              <a:t>gamela</a:t>
            </a:r>
            <a:r>
              <a:rPr lang="en-US" dirty="0"/>
              <a:t>, </a:t>
            </a:r>
            <a:r>
              <a:rPr lang="en-US" dirty="0" err="1"/>
              <a:t>gamett</a:t>
            </a:r>
            <a:r>
              <a:rPr lang="en-US" dirty="0"/>
              <a:t> el </a:t>
            </a:r>
            <a:r>
              <a:rPr lang="en-US" dirty="0" err="1"/>
              <a:t>askandaria</a:t>
            </a:r>
            <a:r>
              <a:rPr lang="en-US" dirty="0"/>
              <a:t> 2001, p 102, 222</a:t>
            </a:r>
            <a:endParaRPr lang="ar-EG" dirty="0"/>
          </a:p>
        </p:txBody>
      </p:sp>
    </p:spTree>
    <p:extLst>
      <p:ext uri="{BB962C8B-B14F-4D97-AF65-F5344CB8AC3E}">
        <p14:creationId xmlns:p14="http://schemas.microsoft.com/office/powerpoint/2010/main" val="33677980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6115050" y="902525"/>
            <a:ext cx="6076950" cy="595547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379" y="2181422"/>
            <a:ext cx="7065818" cy="4676578"/>
          </a:xfrm>
          <a:prstGeom prst="rect">
            <a:avLst/>
          </a:prstGeom>
        </p:spPr>
      </p:pic>
      <p:sp>
        <p:nvSpPr>
          <p:cNvPr id="2" name="Rectangle 1"/>
          <p:cNvSpPr/>
          <p:nvPr/>
        </p:nvSpPr>
        <p:spPr>
          <a:xfrm>
            <a:off x="7702528" y="5014038"/>
            <a:ext cx="4180953" cy="369332"/>
          </a:xfrm>
          <a:prstGeom prst="rect">
            <a:avLst/>
          </a:prstGeom>
        </p:spPr>
        <p:txBody>
          <a:bodyPr wrap="none">
            <a:spAutoFit/>
          </a:bodyPr>
          <a:lstStyle/>
          <a:p>
            <a:pPr marL="285750" indent="-285750">
              <a:buFont typeface="Arial" panose="020B0604020202020204" pitchFamily="34" charset="0"/>
              <a:buChar char="•"/>
            </a:pPr>
            <a:r>
              <a:rPr lang="ar-EG" b="1" dirty="0">
                <a:solidFill>
                  <a:srgbClr val="1C1E21"/>
                </a:solidFill>
                <a:latin typeface="Helvetica" panose="020B0604020202020204" pitchFamily="34" charset="0"/>
              </a:rPr>
              <a:t>- الدمج بين روحانيه </a:t>
            </a:r>
            <a:r>
              <a:rPr lang="ar-EG" b="1" dirty="0">
                <a:solidFill>
                  <a:srgbClr val="FF0000"/>
                </a:solidFill>
                <a:latin typeface="Helvetica" panose="020B0604020202020204" pitchFamily="34" charset="0"/>
              </a:rPr>
              <a:t>فان دروه </a:t>
            </a:r>
            <a:r>
              <a:rPr lang="ar-EG" b="1" dirty="0">
                <a:solidFill>
                  <a:srgbClr val="1C1E21"/>
                </a:solidFill>
                <a:latin typeface="Helvetica" panose="020B0604020202020204" pitchFamily="34" charset="0"/>
              </a:rPr>
              <a:t>وفكر</a:t>
            </a:r>
            <a:r>
              <a:rPr lang="ar-EG" b="1" dirty="0">
                <a:solidFill>
                  <a:schemeClr val="accent2"/>
                </a:solidFill>
                <a:latin typeface="Helvetica" panose="020B0604020202020204" pitchFamily="34" charset="0"/>
              </a:rPr>
              <a:t> لوكوربيزيه </a:t>
            </a:r>
            <a:r>
              <a:rPr lang="ar-EG" dirty="0">
                <a:solidFill>
                  <a:srgbClr val="1C1E21"/>
                </a:solidFill>
                <a:latin typeface="Helvetica" panose="020B0604020202020204" pitchFamily="34" charset="0"/>
              </a:rPr>
              <a:t>.</a:t>
            </a:r>
            <a:endParaRPr lang="ar-EG" dirty="0"/>
          </a:p>
        </p:txBody>
      </p:sp>
    </p:spTree>
    <p:extLst>
      <p:ext uri="{BB962C8B-B14F-4D97-AF65-F5344CB8AC3E}">
        <p14:creationId xmlns:p14="http://schemas.microsoft.com/office/powerpoint/2010/main" val="4823444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963886" y="1308792"/>
            <a:ext cx="7030192" cy="5005535"/>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358373"/>
            <a:ext cx="4963886" cy="3169709"/>
          </a:xfrm>
          <a:prstGeom prst="rect">
            <a:avLst/>
          </a:prstGeom>
        </p:spPr>
      </p:pic>
    </p:spTree>
    <p:extLst>
      <p:ext uri="{BB962C8B-B14F-4D97-AF65-F5344CB8AC3E}">
        <p14:creationId xmlns:p14="http://schemas.microsoft.com/office/powerpoint/2010/main" val="4823444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3653306" y="488540"/>
            <a:ext cx="7731617" cy="2616101"/>
          </a:xfrm>
          <a:prstGeom prst="rect">
            <a:avLst/>
          </a:prstGeom>
        </p:spPr>
        <p:txBody>
          <a:bodyPr wrap="square">
            <a:spAutoFit/>
          </a:bodyPr>
          <a:lstStyle/>
          <a:p>
            <a:r>
              <a:rPr lang="ar-EG" sz="4000" b="1" u="sng" dirty="0">
                <a:solidFill>
                  <a:srgbClr val="FF0000"/>
                </a:solidFill>
                <a:latin typeface="Arial" panose="020B0604020202020204" pitchFamily="34" charset="0"/>
                <a:cs typeface="Arial" panose="020B0604020202020204" pitchFamily="34" charset="0"/>
              </a:rPr>
              <a:t>رواد مدرسة الباوهاوس:</a:t>
            </a:r>
            <a:r>
              <a:rPr lang="ar-EG" sz="4000" b="1" u="sng" dirty="0">
                <a:latin typeface="Arial" panose="020B0604020202020204" pitchFamily="34" charset="0"/>
                <a:cs typeface="Arial" panose="020B0604020202020204" pitchFamily="34" charset="0"/>
              </a:rPr>
              <a:t/>
            </a:r>
            <a:br>
              <a:rPr lang="ar-EG" sz="4000" b="1" u="sng" dirty="0">
                <a:latin typeface="Arial" panose="020B0604020202020204" pitchFamily="34" charset="0"/>
                <a:cs typeface="Arial" panose="020B0604020202020204" pitchFamily="34" charset="0"/>
              </a:rPr>
            </a:br>
            <a:r>
              <a:rPr lang="ar-EG" sz="3200" b="1" dirty="0">
                <a:solidFill>
                  <a:srgbClr val="1C1E21"/>
                </a:solidFill>
                <a:latin typeface="Arial" panose="020B0604020202020204" pitchFamily="34" charset="0"/>
                <a:cs typeface="Arial" panose="020B0604020202020204" pitchFamily="34" charset="0"/>
              </a:rPr>
              <a:t>- والتر غروبيوس. </a:t>
            </a:r>
            <a:r>
              <a:rPr lang="ar-EG" sz="3200" b="1" dirty="0">
                <a:latin typeface="Arial" panose="020B0604020202020204" pitchFamily="34" charset="0"/>
                <a:cs typeface="Arial" panose="020B0604020202020204" pitchFamily="34" charset="0"/>
              </a:rPr>
              <a:t/>
            </a:r>
            <a:br>
              <a:rPr lang="ar-EG" sz="3200" b="1" dirty="0">
                <a:latin typeface="Arial" panose="020B0604020202020204" pitchFamily="34" charset="0"/>
                <a:cs typeface="Arial" panose="020B0604020202020204" pitchFamily="34" charset="0"/>
              </a:rPr>
            </a:br>
            <a:r>
              <a:rPr lang="ar-EG" sz="3200" b="1" dirty="0">
                <a:solidFill>
                  <a:srgbClr val="1C1E21"/>
                </a:solidFill>
                <a:latin typeface="Arial" panose="020B0604020202020204" pitchFamily="34" charset="0"/>
                <a:cs typeface="Arial" panose="020B0604020202020204" pitchFamily="34" charset="0"/>
              </a:rPr>
              <a:t>- هانس ماير.</a:t>
            </a:r>
            <a:r>
              <a:rPr lang="ar-EG" sz="3200" b="1" dirty="0">
                <a:latin typeface="Arial" panose="020B0604020202020204" pitchFamily="34" charset="0"/>
                <a:cs typeface="Arial" panose="020B0604020202020204" pitchFamily="34" charset="0"/>
              </a:rPr>
              <a:t/>
            </a:r>
            <a:br>
              <a:rPr lang="ar-EG" sz="3200" b="1" dirty="0">
                <a:latin typeface="Arial" panose="020B0604020202020204" pitchFamily="34" charset="0"/>
                <a:cs typeface="Arial" panose="020B0604020202020204" pitchFamily="34" charset="0"/>
              </a:rPr>
            </a:br>
            <a:r>
              <a:rPr lang="ar-EG" sz="3200" b="1" dirty="0">
                <a:solidFill>
                  <a:srgbClr val="1C1E21"/>
                </a:solidFill>
                <a:latin typeface="Arial" panose="020B0604020202020204" pitchFamily="34" charset="0"/>
                <a:cs typeface="Arial" panose="020B0604020202020204" pitchFamily="34" charset="0"/>
              </a:rPr>
              <a:t>- مارسيل بروير .</a:t>
            </a:r>
            <a:r>
              <a:rPr lang="ar-EG" sz="2800" b="1" dirty="0"/>
              <a:t/>
            </a:r>
            <a:br>
              <a:rPr lang="ar-EG" sz="2800" b="1" dirty="0"/>
            </a:br>
            <a:r>
              <a:rPr lang="ar-EG" sz="2800" b="1" dirty="0">
                <a:solidFill>
                  <a:srgbClr val="1C1E21"/>
                </a:solidFill>
                <a:latin typeface="Helvetica" panose="020B0604020202020204" pitchFamily="34" charset="0"/>
              </a:rPr>
              <a:t> </a:t>
            </a:r>
            <a:endParaRPr lang="ar-EG" sz="2800" b="1" dirty="0"/>
          </a:p>
        </p:txBody>
      </p:sp>
      <p:sp>
        <p:nvSpPr>
          <p:cNvPr id="2" name="Rectangle 1"/>
          <p:cNvSpPr/>
          <p:nvPr/>
        </p:nvSpPr>
        <p:spPr>
          <a:xfrm>
            <a:off x="130629" y="2735309"/>
            <a:ext cx="11661568" cy="2308324"/>
          </a:xfrm>
          <a:prstGeom prst="rect">
            <a:avLst/>
          </a:prstGeom>
        </p:spPr>
        <p:txBody>
          <a:bodyPr wrap="square">
            <a:spAutoFit/>
          </a:bodyPr>
          <a:lstStyle/>
          <a:p>
            <a:r>
              <a:rPr lang="ar-EG" sz="2400" b="1" dirty="0" smtClean="0">
                <a:solidFill>
                  <a:schemeClr val="tx1">
                    <a:lumMod val="95000"/>
                    <a:lumOff val="5000"/>
                  </a:schemeClr>
                </a:solidFill>
                <a:latin typeface="Arial" panose="020B0604020202020204" pitchFamily="34" charset="0"/>
                <a:cs typeface="Arial" panose="020B0604020202020204" pitchFamily="34" charset="0"/>
              </a:rPr>
              <a:t>بالاضافه الى عدد من الفنانين والمعماريين مثل أوسكار </a:t>
            </a:r>
            <a:r>
              <a:rPr lang="ar-EG" sz="2400" b="1" dirty="0">
                <a:solidFill>
                  <a:schemeClr val="tx1">
                    <a:lumMod val="95000"/>
                    <a:lumOff val="5000"/>
                  </a:schemeClr>
                </a:solidFill>
                <a:latin typeface="Arial" panose="020B0604020202020204" pitchFamily="34" charset="0"/>
                <a:cs typeface="Arial" panose="020B0604020202020204" pitchFamily="34" charset="0"/>
              </a:rPr>
              <a:t>شيلمر، لازلو موهاي-ناجي، واسيلي كاندينسكي، بول كيلي، ليوبيل فيننخر، ماكس بيل، جوزيف البيرز»، جميع هذه الاسماء التي كانت ترسم ملامح الحراك الفني على المستوى العالمي تجتمع تحت سقف واحد في مركز دبي التجاري العالمي بالتعاون بين هيئة دبي للثقافة والفنون و بنك «دويتشه» الذي يعرض بعض مقتنياته الفنية النادرة لهذه المجموعة الفنية التي لعبت دورا محوريا مطلع القرن الـ 20 في طرح مفاهيم وحساسيات جديدة في الفن تحت لواء مدرسة الـ«باوهاوس»، التي تأسست في عام 1919 على يد المصمم ولتر جروبيوس</a:t>
            </a:r>
          </a:p>
        </p:txBody>
      </p:sp>
      <p:sp>
        <p:nvSpPr>
          <p:cNvPr id="3" name="Rectangle 2"/>
          <p:cNvSpPr/>
          <p:nvPr/>
        </p:nvSpPr>
        <p:spPr>
          <a:xfrm>
            <a:off x="1175657" y="5144113"/>
            <a:ext cx="10616540" cy="1384995"/>
          </a:xfrm>
          <a:prstGeom prst="rect">
            <a:avLst/>
          </a:prstGeom>
        </p:spPr>
        <p:txBody>
          <a:bodyPr wrap="square">
            <a:spAutoFit/>
          </a:bodyPr>
          <a:lstStyle/>
          <a:p>
            <a:r>
              <a:rPr lang="ar-EG" sz="2800" b="1" dirty="0" smtClean="0">
                <a:solidFill>
                  <a:srgbClr val="1C1E21"/>
                </a:solidFill>
                <a:latin typeface="Helvetica" panose="020B0604020202020204" pitchFamily="34" charset="0"/>
              </a:rPr>
              <a:t>للباوهاوس تأثير كبير على الفن والهندسة المعمارية والديكوروالتصميم الخارجي والطباعة وتصميم الجرافيك. يعتبر أسلوب الباوهاوس في التصميم من أكثر تيارات الفن الحديث تأثيراً في الهندسة والتصميم في الفن المعاصر ولا يزال تأثيرها قوي على مدارس الفن المعاصر</a:t>
            </a:r>
            <a:endParaRPr lang="ar-EG" dirty="0"/>
          </a:p>
        </p:txBody>
      </p:sp>
    </p:spTree>
    <p:extLst>
      <p:ext uri="{BB962C8B-B14F-4D97-AF65-F5344CB8AC3E}">
        <p14:creationId xmlns:p14="http://schemas.microsoft.com/office/powerpoint/2010/main" val="13928758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1959428" y="987326"/>
            <a:ext cx="9999023" cy="5693866"/>
          </a:xfrm>
          <a:prstGeom prst="rect">
            <a:avLst/>
          </a:prstGeom>
        </p:spPr>
        <p:txBody>
          <a:bodyPr wrap="square">
            <a:spAutoFit/>
          </a:bodyPr>
          <a:lstStyle/>
          <a:p>
            <a:r>
              <a:rPr lang="ar-EG" sz="2800" b="1" dirty="0">
                <a:latin typeface="alyaumFirst"/>
              </a:rPr>
              <a:t>وعلّم في الباوهاوس فنانون معروفون مثل «موهلي ناجي» </a:t>
            </a:r>
            <a:endParaRPr lang="ar-EG" sz="2800" b="1" dirty="0" smtClean="0">
              <a:latin typeface="alyaumFirst"/>
            </a:endParaRPr>
          </a:p>
          <a:p>
            <a:r>
              <a:rPr lang="ar-EG" sz="2800" b="1" dirty="0" smtClean="0">
                <a:latin typeface="alyaumFirst"/>
              </a:rPr>
              <a:t>و«كاندينسكي</a:t>
            </a:r>
            <a:r>
              <a:rPr lang="ar-EG" sz="2800" b="1" dirty="0">
                <a:latin typeface="alyaumFirst"/>
              </a:rPr>
              <a:t>» و«بول كلي» وغيرهم، ثم أسس «هانز ماير» قسم العمارة </a:t>
            </a:r>
            <a:endParaRPr lang="ar-EG" sz="2800" b="1" dirty="0" smtClean="0">
              <a:latin typeface="alyaumFirst"/>
            </a:endParaRPr>
          </a:p>
          <a:p>
            <a:r>
              <a:rPr lang="ar-EG" sz="2800" b="1" dirty="0" smtClean="0">
                <a:latin typeface="alyaumFirst"/>
              </a:rPr>
              <a:t>فيها </a:t>
            </a:r>
            <a:r>
              <a:rPr lang="ar-EG" sz="2800" b="1" dirty="0">
                <a:latin typeface="alyaumFirst"/>
              </a:rPr>
              <a:t>عام 1927، ورأس الباوهاوس بعد «جروبيوس»، ثم تلاه «ميس فان دير رهه» وهو واحد من أعظم المعماريين، ثم أُغلقت المدرسة عام 1933 من قبل النازيين.</a:t>
            </a:r>
            <a:r>
              <a:rPr lang="ar-EG" sz="2800" b="1" dirty="0"/>
              <a:t/>
            </a:r>
            <a:br>
              <a:rPr lang="ar-EG" sz="2800" b="1" dirty="0"/>
            </a:br>
            <a:r>
              <a:rPr lang="ar-EG" sz="2800" b="1" dirty="0"/>
              <a:t/>
            </a:r>
            <a:br>
              <a:rPr lang="ar-EG" sz="2800" b="1" dirty="0"/>
            </a:br>
            <a:r>
              <a:rPr lang="ar-EG" sz="2800" b="1" dirty="0">
                <a:latin typeface="alyaumFirst"/>
              </a:rPr>
              <a:t>ومن أهم سمات الباوهاوس التبسيط والتجريد والاعتماد على الأشكال الهندسية والجمع بين التكعيبية والتعبيرية والربط بين الشكل والوظيفة وهي أول مدرسة تقوم على العمل الجماعي.</a:t>
            </a:r>
            <a:r>
              <a:rPr lang="ar-EG" sz="2800" b="1" dirty="0"/>
              <a:t/>
            </a:r>
            <a:br>
              <a:rPr lang="ar-EG" sz="2800" b="1" dirty="0"/>
            </a:br>
            <a:r>
              <a:rPr lang="ar-EG" sz="2800" b="1" dirty="0"/>
              <a:t/>
            </a:r>
            <a:br>
              <a:rPr lang="ar-EG" sz="2800" b="1" dirty="0"/>
            </a:br>
            <a:r>
              <a:rPr lang="ar-EG" sz="2800" b="1" dirty="0">
                <a:latin typeface="alyaumFirst"/>
              </a:rPr>
              <a:t>وقد انتشرت أفكار الباوهاوس بعد هجرة معلميها بعد الحرب العالمية الثانية، وتركت تاثيراً واسعاً جداً في التعليم والثقافة الفنية وفي الابداع والابتكار البصري، ولا يمكن اليوم تصور شكل البيئة الحديثة دون الباوهاوس، فقد انجزت لغة التصميم وحررت الشكل من تاريخيته للمائة سنة السابقة.</a:t>
            </a:r>
            <a:endParaRPr lang="ar-EG" sz="2800" b="1" dirty="0"/>
          </a:p>
        </p:txBody>
      </p:sp>
    </p:spTree>
    <p:extLst>
      <p:ext uri="{BB962C8B-B14F-4D97-AF65-F5344CB8AC3E}">
        <p14:creationId xmlns:p14="http://schemas.microsoft.com/office/powerpoint/2010/main" val="405601081"/>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1555</TotalTime>
  <Words>2896</Words>
  <Application>Microsoft Office PowerPoint</Application>
  <PresentationFormat>Widescreen</PresentationFormat>
  <Paragraphs>199</Paragraphs>
  <Slides>50</Slides>
  <Notes>0</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50</vt:i4>
      </vt:variant>
    </vt:vector>
  </HeadingPairs>
  <TitlesOfParts>
    <vt:vector size="64" baseType="lpstr">
      <vt:lpstr>alyaumFirst</vt:lpstr>
      <vt:lpstr>Arabic Typesetting</vt:lpstr>
      <vt:lpstr>Arial</vt:lpstr>
      <vt:lpstr>Arial</vt:lpstr>
      <vt:lpstr>Calibri</vt:lpstr>
      <vt:lpstr>Calibri Light</vt:lpstr>
      <vt:lpstr>Helvetica</vt:lpstr>
      <vt:lpstr>Noto Kufi Arabic</vt:lpstr>
      <vt:lpstr>Noto Naskh Arabic UI</vt:lpstr>
      <vt:lpstr>Tahoma</vt:lpstr>
      <vt:lpstr>Times New Roman</vt:lpstr>
      <vt:lpstr>wingdings</vt:lpstr>
      <vt:lpstr>1_Office Theme</vt:lpstr>
      <vt:lpstr>2_Office Theme</vt:lpstr>
      <vt:lpstr>مدرسة الباوهاوس   مقدم من :حسناء مسعد  مقدم الى : ا.د/ السيد الملقى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من اهم لوحات الفنان بول كلى </vt:lpstr>
      <vt:lpstr>PowerPoint Presentation</vt:lpstr>
      <vt:lpstr>من اهم لوحات الفنان موهولى ناجى</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المراجع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haidy</dc:creator>
  <cp:lastModifiedBy>El-Sayed</cp:lastModifiedBy>
  <cp:revision>107</cp:revision>
  <dcterms:created xsi:type="dcterms:W3CDTF">2020-03-17T20:43:53Z</dcterms:created>
  <dcterms:modified xsi:type="dcterms:W3CDTF">2020-04-13T23:06:55Z</dcterms:modified>
</cp:coreProperties>
</file>